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3"/>
    <p:sldId id="257" r:id="rId4"/>
    <p:sldId id="258" r:id="rId5"/>
    <p:sldId id="259" r:id="rId6"/>
    <p:sldId id="260" r:id="rId7"/>
    <p:sldId id="261" r:id="rId8"/>
    <p:sldId id="262" r:id="rId9"/>
    <p:sldId id="294" r:id="rId10"/>
    <p:sldId id="295" r:id="rId11"/>
    <p:sldId id="264" r:id="rId12"/>
    <p:sldId id="265" r:id="rId13"/>
    <p:sldId id="266" r:id="rId14"/>
    <p:sldId id="267" r:id="rId15"/>
    <p:sldId id="268" r:id="rId16"/>
    <p:sldId id="269" r:id="rId17"/>
    <p:sldId id="270" r:id="rId18"/>
    <p:sldId id="271" r:id="rId19"/>
    <p:sldId id="272" r:id="rId20"/>
    <p:sldId id="276" r:id="rId21"/>
    <p:sldId id="273" r:id="rId22"/>
    <p:sldId id="296" r:id="rId23"/>
    <p:sldId id="275" r:id="rId24"/>
    <p:sldId id="274" r:id="rId25"/>
    <p:sldId id="278" r:id="rId26"/>
    <p:sldId id="280" r:id="rId27"/>
    <p:sldId id="281" r:id="rId28"/>
    <p:sldId id="282" r:id="rId29"/>
    <p:sldId id="283" r:id="rId30"/>
    <p:sldId id="284" r:id="rId31"/>
    <p:sldId id="285" r:id="rId32"/>
    <p:sldId id="286" r:id="rId33"/>
    <p:sldId id="287" r:id="rId34"/>
    <p:sldId id="297" r:id="rId35"/>
    <p:sldId id="291" r:id="rId36"/>
    <p:sldId id="288" r:id="rId37"/>
    <p:sldId id="290" r:id="rId38"/>
    <p:sldId id="292" r:id="rId40"/>
    <p:sldId id="29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4A3C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2634" autoAdjust="0"/>
  </p:normalViewPr>
  <p:slideViewPr>
    <p:cSldViewPr snapToGrid="0">
      <p:cViewPr varScale="1">
        <p:scale>
          <a:sx n="79" d="100"/>
          <a:sy n="79" d="100"/>
        </p:scale>
        <p:origin x="835" y="77"/>
      </p:cViewPr>
      <p:guideLst>
        <p:guide orient="horz" pos="2180"/>
        <p:guide pos="377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notesMaster" Target="notesMasters/notesMaster1.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1-03T11:52:04"/>
    </inkml:context>
    <inkml:brush xml:id="br0">
      <inkml:brushProperty name="width" value="0.08819" units="cm"/>
      <inkml:brushProperty name="height" value="0.35278" units="cm"/>
      <inkml:brushProperty name="color" value="#f80600"/>
      <inkml:brushProperty name="tip" value="rectangle"/>
      <inkml:brushProperty name="rasterOp" value="maskPen"/>
      <inkml:brushProperty name="ignorePressure" value="0"/>
    </inkml:brush>
  </inkml:definitions>
  <inkml:trace contextRef="#ctx0" brushRef="#br0">8388.56 6987.26,'2'0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40D8F-E351-45BB-B581-89C9E731D8A7}"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453D8C-C229-4928-BC5D-5D5D26348892}"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453D8C-C229-4928-BC5D-5D5D26348892}"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453D8C-C229-4928-BC5D-5D5D26348892}"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260350"/>
            <a:ext cx="12192000" cy="6597650"/>
          </a:xfrm>
          <a:prstGeom prst="rect">
            <a:avLst/>
          </a:prstGeom>
          <a:noFill/>
          <a:ln w="9525">
            <a:noFill/>
          </a:ln>
        </p:spPr>
      </p:pic>
      <p:sp>
        <p:nvSpPr>
          <p:cNvPr id="2051" name="Rectangle 3"/>
          <p:cNvSpPr>
            <a:spLocks noGrp="1" noChangeArrowheads="1"/>
          </p:cNvSpPr>
          <p:nvPr>
            <p:ph type="ctrTitle"/>
          </p:nvPr>
        </p:nvSpPr>
        <p:spPr>
          <a:xfrm>
            <a:off x="624417" y="620713"/>
            <a:ext cx="10943167" cy="1082675"/>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1843088"/>
            <a:ext cx="10949517" cy="981075"/>
          </a:xfrm>
        </p:spPr>
        <p:txBody>
          <a:bodyPr/>
          <a:lstStyle>
            <a:lvl1pPr marL="0" indent="0">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483B8124-6683-41B0-AAF9-862FE4D03957}" type="datetimeFigureOut">
              <a:rPr lang="en-IN" smtClean="0"/>
            </a:fld>
            <a:endParaRPr lang="en-IN" dirty="0"/>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IN" dirty="0"/>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CF2C6506-E204-4C7A-96CD-D9E64D3360BB}" type="slidenum">
              <a:rPr lang="en-IN" smtClean="0"/>
            </a:fld>
            <a:endParaRPr lang="en-IN"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483B8124-6683-41B0-AAF9-862FE4D03957}" type="datetimeFigureOut">
              <a:rPr lang="en-IN" smtClean="0"/>
            </a:fld>
            <a:endParaRPr lang="en-IN" dirty="0"/>
          </a:p>
        </p:txBody>
      </p:sp>
      <p:sp>
        <p:nvSpPr>
          <p:cNvPr id="5" name="Footer Placeholder 4"/>
          <p:cNvSpPr>
            <a:spLocks noGrp="1"/>
          </p:cNvSpPr>
          <p:nvPr>
            <p:ph type="ftr" sz="quarter" idx="11"/>
          </p:nvPr>
        </p:nvSpPr>
        <p:spPr/>
        <p:txBody>
          <a:bodyPr/>
          <a:p>
            <a:endParaRPr lang="en-IN" dirty="0"/>
          </a:p>
        </p:txBody>
      </p:sp>
      <p:sp>
        <p:nvSpPr>
          <p:cNvPr id="6" name="Slide Number Placeholder 5"/>
          <p:cNvSpPr>
            <a:spLocks noGrp="1"/>
          </p:cNvSpPr>
          <p:nvPr>
            <p:ph type="sldNum" sz="quarter" idx="12"/>
          </p:nvPr>
        </p:nvSpPr>
        <p:spPr/>
        <p:txBody>
          <a:bodyPr/>
          <a:p>
            <a:fld id="{CF2C6506-E204-4C7A-96CD-D9E64D3360BB}" type="slidenum">
              <a:rPr lang="en-IN" smtClean="0"/>
            </a:fld>
            <a:endParaRPr lang="en-IN"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483B8124-6683-41B0-AAF9-862FE4D03957}" type="datetimeFigureOut">
              <a:rPr lang="en-IN" smtClean="0"/>
            </a:fld>
            <a:endParaRPr lang="en-IN" dirty="0"/>
          </a:p>
        </p:txBody>
      </p:sp>
      <p:sp>
        <p:nvSpPr>
          <p:cNvPr id="5" name="Footer Placeholder 4"/>
          <p:cNvSpPr>
            <a:spLocks noGrp="1"/>
          </p:cNvSpPr>
          <p:nvPr>
            <p:ph type="ftr" sz="quarter" idx="11"/>
          </p:nvPr>
        </p:nvSpPr>
        <p:spPr/>
        <p:txBody>
          <a:bodyPr/>
          <a:p>
            <a:endParaRPr lang="en-IN" dirty="0"/>
          </a:p>
        </p:txBody>
      </p:sp>
      <p:sp>
        <p:nvSpPr>
          <p:cNvPr id="6" name="Slide Number Placeholder 5"/>
          <p:cNvSpPr>
            <a:spLocks noGrp="1"/>
          </p:cNvSpPr>
          <p:nvPr>
            <p:ph type="sldNum" sz="quarter" idx="12"/>
          </p:nvPr>
        </p:nvSpPr>
        <p:spPr/>
        <p:txBody>
          <a:bodyPr/>
          <a:p>
            <a:fld id="{CF2C6506-E204-4C7A-96CD-D9E64D3360BB}" type="slidenum">
              <a:rPr lang="en-IN" smtClean="0"/>
            </a:fld>
            <a:endParaRPr lang="en-IN"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483B8124-6683-41B0-AAF9-862FE4D03957}" type="datetimeFigureOut">
              <a:rPr lang="en-IN" smtClean="0"/>
            </a:fld>
            <a:endParaRPr lang="en-IN" dirty="0"/>
          </a:p>
        </p:txBody>
      </p:sp>
      <p:sp>
        <p:nvSpPr>
          <p:cNvPr id="5" name="Footer Placeholder 4"/>
          <p:cNvSpPr>
            <a:spLocks noGrp="1"/>
          </p:cNvSpPr>
          <p:nvPr>
            <p:ph type="ftr" sz="quarter" idx="11"/>
          </p:nvPr>
        </p:nvSpPr>
        <p:spPr/>
        <p:txBody>
          <a:bodyPr/>
          <a:p>
            <a:endParaRPr lang="en-IN" dirty="0"/>
          </a:p>
        </p:txBody>
      </p:sp>
      <p:sp>
        <p:nvSpPr>
          <p:cNvPr id="6" name="Slide Number Placeholder 5"/>
          <p:cNvSpPr>
            <a:spLocks noGrp="1"/>
          </p:cNvSpPr>
          <p:nvPr>
            <p:ph type="sldNum" sz="quarter" idx="12"/>
          </p:nvPr>
        </p:nvSpPr>
        <p:spPr/>
        <p:txBody>
          <a:bodyPr/>
          <a:p>
            <a:fld id="{CF2C6506-E204-4C7A-96CD-D9E64D3360BB}" type="slidenum">
              <a:rPr lang="en-IN" smtClean="0"/>
            </a:fld>
            <a:endParaRPr lang="en-IN"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483B8124-6683-41B0-AAF9-862FE4D03957}" type="datetimeFigureOut">
              <a:rPr lang="en-IN" smtClean="0"/>
            </a:fld>
            <a:endParaRPr lang="en-IN" dirty="0"/>
          </a:p>
        </p:txBody>
      </p:sp>
      <p:sp>
        <p:nvSpPr>
          <p:cNvPr id="5" name="Footer Placeholder 4"/>
          <p:cNvSpPr>
            <a:spLocks noGrp="1"/>
          </p:cNvSpPr>
          <p:nvPr>
            <p:ph type="ftr" sz="quarter" idx="11"/>
          </p:nvPr>
        </p:nvSpPr>
        <p:spPr/>
        <p:txBody>
          <a:bodyPr/>
          <a:p>
            <a:endParaRPr lang="en-IN" dirty="0"/>
          </a:p>
        </p:txBody>
      </p:sp>
      <p:sp>
        <p:nvSpPr>
          <p:cNvPr id="6" name="Slide Number Placeholder 5"/>
          <p:cNvSpPr>
            <a:spLocks noGrp="1"/>
          </p:cNvSpPr>
          <p:nvPr>
            <p:ph type="sldNum" sz="quarter" idx="12"/>
          </p:nvPr>
        </p:nvSpPr>
        <p:spPr/>
        <p:txBody>
          <a:bodyPr/>
          <a:p>
            <a:fld id="{CF2C6506-E204-4C7A-96CD-D9E64D3360BB}" type="slidenum">
              <a:rPr lang="en-IN" smtClean="0"/>
            </a:fld>
            <a:endParaRPr lang="en-IN"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483B8124-6683-41B0-AAF9-862FE4D03957}" type="datetimeFigureOut">
              <a:rPr lang="en-IN" smtClean="0"/>
            </a:fld>
            <a:endParaRPr lang="en-IN" dirty="0"/>
          </a:p>
        </p:txBody>
      </p:sp>
      <p:sp>
        <p:nvSpPr>
          <p:cNvPr id="6" name="Footer Placeholder 5"/>
          <p:cNvSpPr>
            <a:spLocks noGrp="1"/>
          </p:cNvSpPr>
          <p:nvPr>
            <p:ph type="ftr" sz="quarter" idx="11"/>
          </p:nvPr>
        </p:nvSpPr>
        <p:spPr/>
        <p:txBody>
          <a:bodyPr/>
          <a:p>
            <a:endParaRPr lang="en-IN" dirty="0"/>
          </a:p>
        </p:txBody>
      </p:sp>
      <p:sp>
        <p:nvSpPr>
          <p:cNvPr id="7" name="Slide Number Placeholder 6"/>
          <p:cNvSpPr>
            <a:spLocks noGrp="1"/>
          </p:cNvSpPr>
          <p:nvPr>
            <p:ph type="sldNum" sz="quarter" idx="12"/>
          </p:nvPr>
        </p:nvSpPr>
        <p:spPr/>
        <p:txBody>
          <a:bodyPr/>
          <a:p>
            <a:fld id="{CF2C6506-E204-4C7A-96CD-D9E64D3360BB}" type="slidenum">
              <a:rPr lang="en-IN" smtClean="0"/>
            </a:fld>
            <a:endParaRPr lang="en-IN"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483B8124-6683-41B0-AAF9-862FE4D03957}" type="datetimeFigureOut">
              <a:rPr lang="en-IN" smtClean="0"/>
            </a:fld>
            <a:endParaRPr lang="en-IN" dirty="0"/>
          </a:p>
        </p:txBody>
      </p:sp>
      <p:sp>
        <p:nvSpPr>
          <p:cNvPr id="8" name="Footer Placeholder 7"/>
          <p:cNvSpPr>
            <a:spLocks noGrp="1"/>
          </p:cNvSpPr>
          <p:nvPr>
            <p:ph type="ftr" sz="quarter" idx="11"/>
          </p:nvPr>
        </p:nvSpPr>
        <p:spPr/>
        <p:txBody>
          <a:bodyPr/>
          <a:p>
            <a:endParaRPr lang="en-IN" dirty="0"/>
          </a:p>
        </p:txBody>
      </p:sp>
      <p:sp>
        <p:nvSpPr>
          <p:cNvPr id="9" name="Slide Number Placeholder 8"/>
          <p:cNvSpPr>
            <a:spLocks noGrp="1"/>
          </p:cNvSpPr>
          <p:nvPr>
            <p:ph type="sldNum" sz="quarter" idx="12"/>
          </p:nvPr>
        </p:nvSpPr>
        <p:spPr/>
        <p:txBody>
          <a:bodyPr/>
          <a:p>
            <a:fld id="{CF2C6506-E204-4C7A-96CD-D9E64D3360BB}" type="slidenum">
              <a:rPr lang="en-IN" smtClean="0"/>
            </a:fld>
            <a:endParaRPr lang="en-IN"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483B8124-6683-41B0-AAF9-862FE4D03957}" type="datetimeFigureOut">
              <a:rPr lang="en-IN" smtClean="0"/>
            </a:fld>
            <a:endParaRPr lang="en-IN" dirty="0"/>
          </a:p>
        </p:txBody>
      </p:sp>
      <p:sp>
        <p:nvSpPr>
          <p:cNvPr id="4" name="Footer Placeholder 3"/>
          <p:cNvSpPr>
            <a:spLocks noGrp="1"/>
          </p:cNvSpPr>
          <p:nvPr>
            <p:ph type="ftr" sz="quarter" idx="11"/>
          </p:nvPr>
        </p:nvSpPr>
        <p:spPr/>
        <p:txBody>
          <a:bodyPr/>
          <a:p>
            <a:endParaRPr lang="en-IN" dirty="0"/>
          </a:p>
        </p:txBody>
      </p:sp>
      <p:sp>
        <p:nvSpPr>
          <p:cNvPr id="5" name="Slide Number Placeholder 4"/>
          <p:cNvSpPr>
            <a:spLocks noGrp="1"/>
          </p:cNvSpPr>
          <p:nvPr>
            <p:ph type="sldNum" sz="quarter" idx="12"/>
          </p:nvPr>
        </p:nvSpPr>
        <p:spPr/>
        <p:txBody>
          <a:bodyPr/>
          <a:p>
            <a:fld id="{CF2C6506-E204-4C7A-96CD-D9E64D3360BB}" type="slidenum">
              <a:rPr lang="en-IN" smtClean="0"/>
            </a:fld>
            <a:endParaRPr lang="en-IN"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483B8124-6683-41B0-AAF9-862FE4D03957}" type="datetimeFigureOut">
              <a:rPr lang="en-IN" smtClean="0"/>
            </a:fld>
            <a:endParaRPr lang="en-IN" dirty="0"/>
          </a:p>
        </p:txBody>
      </p:sp>
      <p:sp>
        <p:nvSpPr>
          <p:cNvPr id="3" name="Footer Placeholder 2"/>
          <p:cNvSpPr>
            <a:spLocks noGrp="1"/>
          </p:cNvSpPr>
          <p:nvPr>
            <p:ph type="ftr" sz="quarter" idx="11"/>
          </p:nvPr>
        </p:nvSpPr>
        <p:spPr/>
        <p:txBody>
          <a:bodyPr/>
          <a:p>
            <a:endParaRPr lang="en-IN" dirty="0"/>
          </a:p>
        </p:txBody>
      </p:sp>
      <p:sp>
        <p:nvSpPr>
          <p:cNvPr id="4" name="Slide Number Placeholder 3"/>
          <p:cNvSpPr>
            <a:spLocks noGrp="1"/>
          </p:cNvSpPr>
          <p:nvPr>
            <p:ph type="sldNum" sz="quarter" idx="12"/>
          </p:nvPr>
        </p:nvSpPr>
        <p:spPr/>
        <p:txBody>
          <a:bodyPr/>
          <a:p>
            <a:fld id="{CF2C6506-E204-4C7A-96CD-D9E64D3360BB}" type="slidenum">
              <a:rPr lang="en-IN" smtClean="0"/>
            </a:fld>
            <a:endParaRPr lang="en-IN"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483B8124-6683-41B0-AAF9-862FE4D03957}" type="datetimeFigureOut">
              <a:rPr lang="en-IN" smtClean="0"/>
            </a:fld>
            <a:endParaRPr lang="en-IN" dirty="0"/>
          </a:p>
        </p:txBody>
      </p:sp>
      <p:sp>
        <p:nvSpPr>
          <p:cNvPr id="6" name="Footer Placeholder 5"/>
          <p:cNvSpPr>
            <a:spLocks noGrp="1"/>
          </p:cNvSpPr>
          <p:nvPr>
            <p:ph type="ftr" sz="quarter" idx="11"/>
          </p:nvPr>
        </p:nvSpPr>
        <p:spPr/>
        <p:txBody>
          <a:bodyPr/>
          <a:p>
            <a:endParaRPr lang="en-IN" dirty="0"/>
          </a:p>
        </p:txBody>
      </p:sp>
      <p:sp>
        <p:nvSpPr>
          <p:cNvPr id="7" name="Slide Number Placeholder 6"/>
          <p:cNvSpPr>
            <a:spLocks noGrp="1"/>
          </p:cNvSpPr>
          <p:nvPr>
            <p:ph type="sldNum" sz="quarter" idx="12"/>
          </p:nvPr>
        </p:nvSpPr>
        <p:spPr/>
        <p:txBody>
          <a:bodyPr/>
          <a:p>
            <a:fld id="{CF2C6506-E204-4C7A-96CD-D9E64D3360BB}" type="slidenum">
              <a:rPr lang="en-IN" smtClean="0"/>
            </a:fld>
            <a:endParaRPr lang="en-IN"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483B8124-6683-41B0-AAF9-862FE4D03957}" type="datetimeFigureOut">
              <a:rPr lang="en-IN" smtClean="0"/>
            </a:fld>
            <a:endParaRPr lang="en-IN" dirty="0"/>
          </a:p>
        </p:txBody>
      </p:sp>
      <p:sp>
        <p:nvSpPr>
          <p:cNvPr id="6" name="Footer Placeholder 5"/>
          <p:cNvSpPr>
            <a:spLocks noGrp="1"/>
          </p:cNvSpPr>
          <p:nvPr>
            <p:ph type="ftr" sz="quarter" idx="11"/>
          </p:nvPr>
        </p:nvSpPr>
        <p:spPr/>
        <p:txBody>
          <a:bodyPr/>
          <a:p>
            <a:endParaRPr lang="en-IN" dirty="0"/>
          </a:p>
        </p:txBody>
      </p:sp>
      <p:sp>
        <p:nvSpPr>
          <p:cNvPr id="7" name="Slide Number Placeholder 6"/>
          <p:cNvSpPr>
            <a:spLocks noGrp="1"/>
          </p:cNvSpPr>
          <p:nvPr>
            <p:ph type="sldNum" sz="quarter" idx="12"/>
          </p:nvPr>
        </p:nvSpPr>
        <p:spPr/>
        <p:txBody>
          <a:bodyPr/>
          <a:p>
            <a:fld id="{CF2C6506-E204-4C7A-96CD-D9E64D3360BB}" type="slidenum">
              <a:rPr lang="en-IN" smtClean="0"/>
            </a:fld>
            <a:endParaRPr lang="en-IN"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2"/>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483B8124-6683-41B0-AAF9-862FE4D03957}" type="datetimeFigureOut">
              <a:rPr lang="en-IN" smtClean="0"/>
            </a:fld>
            <a:endParaRPr lang="en-IN" dirty="0"/>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IN" dirty="0"/>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CF2C6506-E204-4C7A-96CD-D9E64D3360BB}" type="slidenum">
              <a:rPr lang="en-IN" smtClean="0"/>
            </a:fld>
            <a:endParaRPr lang="en-I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45.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9.png"/><Relationship Id="rId3" Type="http://schemas.openxmlformats.org/officeDocument/2006/relationships/customXml" Target="../ink/ink1.xml"/><Relationship Id="rId2" Type="http://schemas.openxmlformats.org/officeDocument/2006/relationships/image" Target="../media/image48.png"/><Relationship Id="rId1"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hyperlink" Target="http://www.cardekho.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855" y="769620"/>
            <a:ext cx="4319270" cy="2830195"/>
          </a:xfrm>
          <a:prstGeom prst="rect">
            <a:avLst/>
          </a:prstGeom>
          <a:noFill/>
        </p:spPr>
        <p:txBody>
          <a:bodyPr wrap="square" rtlCol="0">
            <a:spAutoFit/>
          </a:bodyPr>
          <a:lstStyle/>
          <a:p>
            <a:pPr algn="ctr"/>
            <a:r>
              <a:rPr lang="en-US" sz="4000" b="1" spc="50" dirty="0">
                <a:solidFill>
                  <a:schemeClr val="bg2">
                    <a:lumMod val="50000"/>
                  </a:schemeClr>
                </a:solidFill>
                <a:effectLst>
                  <a:innerShdw blurRad="63500" dist="50800" dir="13500000">
                    <a:srgbClr val="000000">
                      <a:alpha val="50000"/>
                    </a:srgbClr>
                  </a:innerShdw>
                </a:effectLst>
                <a:latin typeface="Bookman Old Style" panose="02050604050505020204" pitchFamily="18" charset="0"/>
              </a:rPr>
              <a:t>Presentation on </a:t>
            </a:r>
            <a:r>
              <a:rPr lang="en-IN" altLang="en-US" sz="4000" b="1" spc="50" dirty="0">
                <a:solidFill>
                  <a:schemeClr val="bg2">
                    <a:lumMod val="50000"/>
                  </a:schemeClr>
                </a:solidFill>
                <a:effectLst>
                  <a:innerShdw blurRad="63500" dist="50800" dir="13500000">
                    <a:srgbClr val="000000">
                      <a:alpha val="50000"/>
                    </a:srgbClr>
                  </a:innerShdw>
                </a:effectLst>
                <a:latin typeface="Bookman Old Style" panose="02050604050505020204" pitchFamily="18" charset="0"/>
              </a:rPr>
              <a:t>:Used </a:t>
            </a:r>
            <a:r>
              <a:rPr lang="en-US" sz="4000" b="1" spc="50" dirty="0">
                <a:solidFill>
                  <a:schemeClr val="bg2">
                    <a:lumMod val="50000"/>
                  </a:schemeClr>
                </a:solidFill>
                <a:effectLst>
                  <a:innerShdw blurRad="63500" dist="50800" dir="13500000">
                    <a:srgbClr val="000000">
                      <a:alpha val="50000"/>
                    </a:srgbClr>
                  </a:innerShdw>
                </a:effectLst>
                <a:latin typeface="Bookman Old Style" panose="02050604050505020204" pitchFamily="18" charset="0"/>
              </a:rPr>
              <a:t>Car Price Prediction</a:t>
            </a:r>
            <a:endParaRPr lang="en-IN" sz="4000" b="1" spc="50" dirty="0">
              <a:solidFill>
                <a:schemeClr val="bg2">
                  <a:lumMod val="50000"/>
                </a:schemeClr>
              </a:solidFill>
              <a:effectLst>
                <a:innerShdw blurRad="63500" dist="50800" dir="13500000">
                  <a:srgbClr val="000000">
                    <a:alpha val="50000"/>
                  </a:srgbClr>
                </a:innerShdw>
              </a:effectLst>
              <a:latin typeface="Bookman Old Style" panose="02050604050505020204" pitchFamily="18" charset="0"/>
            </a:endParaRPr>
          </a:p>
          <a:p>
            <a:endParaRPr lang="en-IN" dirty="0"/>
          </a:p>
        </p:txBody>
      </p:sp>
      <p:sp>
        <p:nvSpPr>
          <p:cNvPr id="10" name="TextBox 9"/>
          <p:cNvSpPr txBox="1"/>
          <p:nvPr/>
        </p:nvSpPr>
        <p:spPr>
          <a:xfrm>
            <a:off x="555625" y="3460115"/>
            <a:ext cx="3869690" cy="1383665"/>
          </a:xfrm>
          <a:prstGeom prst="rect">
            <a:avLst/>
          </a:prstGeom>
          <a:noFill/>
        </p:spPr>
        <p:txBody>
          <a:bodyPr wrap="square" rtlCol="0">
            <a:spAutoFit/>
          </a:bodyPr>
          <a:lstStyle/>
          <a:p>
            <a:pPr algn="ctr"/>
            <a:r>
              <a:rPr lang="en-US" sz="2800" b="1" spc="50" dirty="0">
                <a:effectLst>
                  <a:innerShdw blurRad="63500" dist="50800" dir="13500000">
                    <a:srgbClr val="000000">
                      <a:alpha val="50000"/>
                    </a:srgbClr>
                  </a:innerShdw>
                </a:effectLst>
              </a:rPr>
              <a:t>Presentation By: </a:t>
            </a:r>
            <a:r>
              <a:rPr lang="en-IN" altLang="en-US" sz="2800" b="1" spc="50" dirty="0">
                <a:effectLst>
                  <a:innerShdw blurRad="63500" dist="50800" dir="13500000">
                    <a:srgbClr val="000000">
                      <a:alpha val="50000"/>
                    </a:srgbClr>
                  </a:innerShdw>
                </a:effectLst>
              </a:rPr>
              <a:t>Pr</a:t>
            </a:r>
            <a:r>
              <a:rPr lang="en-US" sz="2800" b="1" spc="50" dirty="0">
                <a:effectLst>
                  <a:innerShdw blurRad="63500" dist="50800" dir="13500000">
                    <a:srgbClr val="000000">
                      <a:alpha val="50000"/>
                    </a:srgbClr>
                  </a:innerShdw>
                </a:effectLst>
              </a:rPr>
              <a:t>i</a:t>
            </a:r>
            <a:r>
              <a:rPr lang="en-IN" altLang="en-US" sz="2800" b="1" spc="50" dirty="0">
                <a:effectLst>
                  <a:innerShdw blurRad="63500" dist="50800" dir="13500000">
                    <a:srgbClr val="000000">
                      <a:alpha val="50000"/>
                    </a:srgbClr>
                  </a:innerShdw>
                </a:effectLst>
              </a:rPr>
              <a:t>ya Patidar</a:t>
            </a:r>
            <a:r>
              <a:rPr lang="en-US" sz="2800" b="1" spc="50" dirty="0">
                <a:effectLst>
                  <a:innerShdw blurRad="63500" dist="50800" dir="13500000">
                    <a:srgbClr val="000000">
                      <a:alpha val="50000"/>
                    </a:srgbClr>
                  </a:innerShdw>
                </a:effectLst>
              </a:rPr>
              <a:t> </a:t>
            </a:r>
            <a:endParaRPr lang="en-US" sz="2800" b="1" spc="50" dirty="0">
              <a:effectLst>
                <a:innerShdw blurRad="63500" dist="50800" dir="13500000">
                  <a:srgbClr val="000000">
                    <a:alpha val="50000"/>
                  </a:srgbClr>
                </a:innerShdw>
              </a:effectLst>
            </a:endParaRPr>
          </a:p>
          <a:p>
            <a:pPr algn="ctr"/>
            <a:r>
              <a:rPr lang="en-US" sz="2800" b="1" spc="50" dirty="0">
                <a:effectLst>
                  <a:innerShdw blurRad="63500" dist="50800" dir="13500000">
                    <a:srgbClr val="000000">
                      <a:alpha val="50000"/>
                    </a:srgbClr>
                  </a:innerShdw>
                </a:effectLst>
              </a:rPr>
              <a:t>Internship Batch </a:t>
            </a:r>
            <a:r>
              <a:rPr lang="en-IN" altLang="en-US" sz="2800" b="1" spc="50" dirty="0">
                <a:effectLst>
                  <a:innerShdw blurRad="63500" dist="50800" dir="13500000">
                    <a:srgbClr val="000000">
                      <a:alpha val="50000"/>
                    </a:srgbClr>
                  </a:innerShdw>
                </a:effectLst>
              </a:rPr>
              <a:t>30</a:t>
            </a:r>
            <a:endParaRPr lang="en-IN" altLang="en-US" sz="2800" b="1" spc="50" dirty="0">
              <a:effectLst>
                <a:innerShdw blurRad="63500" dist="50800" dir="13500000">
                  <a:srgbClr val="000000">
                    <a:alpha val="50000"/>
                  </a:srgbClr>
                </a:innerShdw>
              </a:effectLst>
            </a:endParaRPr>
          </a:p>
        </p:txBody>
      </p:sp>
      <p:pic>
        <p:nvPicPr>
          <p:cNvPr id="100" name="Picture 99"/>
          <p:cNvPicPr/>
          <p:nvPr/>
        </p:nvPicPr>
        <p:blipFill>
          <a:blip r:embed="rId1"/>
          <a:stretch>
            <a:fillRect/>
          </a:stretch>
        </p:blipFill>
        <p:spPr>
          <a:xfrm>
            <a:off x="5106670" y="398145"/>
            <a:ext cx="6680200" cy="560895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0330" y="190636"/>
            <a:ext cx="11066106"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Exploratory Data Analysis (EDA) Steps</a:t>
            </a:r>
            <a:endParaRPr lang="en-IN" sz="3000" u="sng" dirty="0">
              <a:solidFill>
                <a:schemeClr val="accent6">
                  <a:lumMod val="75000"/>
                </a:schemeClr>
              </a:solidFill>
              <a:latin typeface="Bookman Old Style" panose="02050604050505020204" pitchFamily="18" charset="0"/>
            </a:endParaRPr>
          </a:p>
        </p:txBody>
      </p:sp>
      <p:sp>
        <p:nvSpPr>
          <p:cNvPr id="3" name="TextBox 2"/>
          <p:cNvSpPr txBox="1"/>
          <p:nvPr/>
        </p:nvSpPr>
        <p:spPr>
          <a:xfrm>
            <a:off x="390330" y="911942"/>
            <a:ext cx="11411339" cy="5755422"/>
          </a:xfrm>
          <a:prstGeom prst="rect">
            <a:avLst/>
          </a:prstGeom>
          <a:noFill/>
        </p:spPr>
        <p:txBody>
          <a:bodyPr wrap="square" rtlCol="0">
            <a:spAutoFit/>
          </a:bodyPr>
          <a:lstStyle/>
          <a:p>
            <a:pPr marL="285750" indent="-285750" algn="just">
              <a:buFont typeface="Wingdings" panose="05000000000000000000" pitchFamily="2" charset="2"/>
              <a:buChar char="Ø"/>
            </a:pPr>
            <a:r>
              <a:rPr lang="en-US" sz="1600" dirty="0">
                <a:latin typeface="Century" panose="02040604050505020304" pitchFamily="18" charset="0"/>
              </a:rPr>
              <a:t>Importing necessary libraries and importing datasets as a data frame.</a:t>
            </a:r>
            <a:endParaRPr lang="en-US" sz="1600" dirty="0">
              <a:latin typeface="Century" panose="02040604050505020304" pitchFamily="18" charset="0"/>
            </a:endParaRPr>
          </a:p>
          <a:p>
            <a:pPr marL="285750" indent="-285750" algn="just">
              <a:buFont typeface="Wingdings" panose="05000000000000000000" pitchFamily="2" charset="2"/>
              <a:buChar char="Ø"/>
            </a:pPr>
            <a:r>
              <a:rPr lang="en-IN" sz="1600" dirty="0">
                <a:effectLst/>
                <a:latin typeface="Century" panose="02040604050505020304" pitchFamily="18" charset="0"/>
                <a:ea typeface="Calibri" panose="020F0502020204030204" pitchFamily="34" charset="0"/>
                <a:cs typeface="Times New Roman" panose="02020603050405020304" pitchFamily="18" charset="0"/>
              </a:rPr>
              <a:t>Checked some statistical information like shape, number of unique values present, info, </a:t>
            </a:r>
            <a:r>
              <a:rPr lang="en-IN" sz="1600" dirty="0">
                <a:latin typeface="Century" panose="02040604050505020304" pitchFamily="18" charset="0"/>
                <a:ea typeface="Calibri" panose="020F0502020204030204" pitchFamily="34" charset="0"/>
                <a:cs typeface="Times New Roman" panose="02020603050405020304" pitchFamily="18" charset="0"/>
              </a:rPr>
              <a:t>data types, </a:t>
            </a:r>
            <a:r>
              <a:rPr lang="en-IN" sz="1600" dirty="0">
                <a:effectLst/>
                <a:latin typeface="Century" panose="02040604050505020304" pitchFamily="18" charset="0"/>
                <a:ea typeface="Calibri" panose="020F0502020204030204" pitchFamily="34" charset="0"/>
                <a:cs typeface="Times New Roman" panose="02020603050405020304" pitchFamily="18" charset="0"/>
              </a:rPr>
              <a:t>etc.</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sz="1600" dirty="0">
                <a:effectLst/>
                <a:latin typeface="Century" panose="02040604050505020304" pitchFamily="18" charset="0"/>
                <a:ea typeface="Calibri" panose="020F0502020204030204" pitchFamily="34" charset="0"/>
                <a:cs typeface="Times New Roman" panose="02020603050405020304" pitchFamily="18" charset="0"/>
              </a:rPr>
              <a:t>From the dataset I found some numerical features having “-“ sign and string values like “null” so I replaced them with NAN values and dropped the columns having more than 50% of “-“ sign as they were of no use for prediction.</a:t>
            </a:r>
            <a:endParaRPr lang="en-IN" sz="1600" dirty="0">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600" dirty="0">
                <a:effectLst/>
                <a:latin typeface="Century" panose="02040604050505020304" pitchFamily="18" charset="0"/>
                <a:ea typeface="Calibri" panose="020F0502020204030204" pitchFamily="34" charset="0"/>
                <a:cs typeface="Times New Roman" panose="02020603050405020304" pitchFamily="18" charset="0"/>
              </a:rPr>
              <a:t>Done feature engineering on some features </a:t>
            </a:r>
            <a:r>
              <a:rPr lang="en-IN" sz="1600" dirty="0">
                <a:effectLst/>
                <a:latin typeface="Century" panose="02040604050505020304" pitchFamily="18" charset="0"/>
                <a:ea typeface="Calibri" panose="020F0502020204030204" pitchFamily="34" charset="0"/>
              </a:rPr>
              <a:t>as they had some irrelevant values and replaced them with appropriate values.</a:t>
            </a:r>
            <a:endParaRPr lang="en-IN" sz="1600" dirty="0">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Calibri" panose="020F0502020204030204" pitchFamily="34" charset="0"/>
              </a:rPr>
              <a:t>Extracted the features Brand, Model, and </a:t>
            </a:r>
            <a:r>
              <a:rPr lang="en-IN" sz="1600" dirty="0" err="1">
                <a:solidFill>
                  <a:srgbClr val="000000"/>
                </a:solidFill>
                <a:effectLst/>
                <a:latin typeface="Century" panose="02040604050505020304" pitchFamily="18" charset="0"/>
                <a:ea typeface="Calibri" panose="020F0502020204030204" pitchFamily="34" charset="0"/>
              </a:rPr>
              <a:t>Manufacturing_year</a:t>
            </a:r>
            <a:r>
              <a:rPr lang="en-IN" sz="1600" dirty="0">
                <a:solidFill>
                  <a:srgbClr val="000000"/>
                </a:solidFill>
                <a:effectLst/>
                <a:latin typeface="Century" panose="02040604050505020304" pitchFamily="18" charset="0"/>
                <a:ea typeface="Calibri" panose="020F0502020204030204" pitchFamily="34" charset="0"/>
              </a:rPr>
              <a:t> from the column </a:t>
            </a:r>
            <a:r>
              <a:rPr lang="en-IN" sz="1600" dirty="0" err="1">
                <a:solidFill>
                  <a:srgbClr val="000000"/>
                </a:solidFill>
                <a:effectLst/>
                <a:latin typeface="Century" panose="02040604050505020304" pitchFamily="18" charset="0"/>
                <a:ea typeface="Calibri" panose="020F0502020204030204" pitchFamily="34" charset="0"/>
              </a:rPr>
              <a:t>Car_Name</a:t>
            </a:r>
            <a:r>
              <a:rPr lang="en-IN" sz="1600" dirty="0">
                <a:solidFill>
                  <a:srgbClr val="000000"/>
                </a:solidFill>
                <a:effectLst/>
                <a:latin typeface="Century" panose="02040604050505020304" pitchFamily="18" charset="0"/>
                <a:ea typeface="Calibri" panose="020F0502020204030204" pitchFamily="34" charset="0"/>
              </a:rPr>
              <a:t> and created </a:t>
            </a:r>
            <a:r>
              <a:rPr lang="en-IN" sz="1600" dirty="0" err="1">
                <a:solidFill>
                  <a:srgbClr val="000000"/>
                </a:solidFill>
                <a:effectLst/>
                <a:latin typeface="Century" panose="02040604050505020304" pitchFamily="18" charset="0"/>
                <a:ea typeface="Calibri" panose="020F0502020204030204" pitchFamily="34" charset="0"/>
              </a:rPr>
              <a:t>Car_age</a:t>
            </a:r>
            <a:r>
              <a:rPr lang="en-IN" sz="1600" dirty="0">
                <a:solidFill>
                  <a:srgbClr val="000000"/>
                </a:solidFill>
                <a:effectLst/>
                <a:latin typeface="Century" panose="02040604050505020304" pitchFamily="18" charset="0"/>
                <a:ea typeface="Calibri" panose="020F0502020204030204" pitchFamily="34" charset="0"/>
              </a:rPr>
              <a:t> by subtracting the Manufacturing year of the car from the year 2021.</a:t>
            </a:r>
            <a:endParaRPr lang="en-IN" sz="1600" dirty="0">
              <a:latin typeface="Century" panose="020406040505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Calibri" panose="020F0502020204030204" pitchFamily="34" charset="0"/>
              </a:rPr>
              <a:t>Converted all the numerical continuous columns from object data type into float data type after cleaning the data.</a:t>
            </a:r>
            <a:endParaRPr lang="en-IN" sz="1600" dirty="0">
              <a:solidFill>
                <a:srgbClr val="000000"/>
              </a:solidFill>
              <a:effectLst/>
              <a:latin typeface="Century" panose="02040604050505020304" pitchFamily="18" charset="0"/>
              <a:ea typeface="Calibri" panose="020F0502020204030204" pitchFamily="34" charset="0"/>
            </a:endParaRPr>
          </a:p>
          <a:p>
            <a:pPr marL="285750" indent="-285750" algn="just">
              <a:buFont typeface="Wingdings" panose="05000000000000000000" pitchFamily="2" charset="2"/>
              <a:buChar char="Ø"/>
            </a:pPr>
            <a:r>
              <a:rPr lang="en-IN" sz="1600" dirty="0">
                <a:effectLst/>
                <a:latin typeface="Century" panose="02040604050505020304" pitchFamily="18" charset="0"/>
                <a:ea typeface="Calibri" panose="020F0502020204030204" pitchFamily="34" charset="0"/>
                <a:cs typeface="Times New Roman" panose="02020603050405020304" pitchFamily="18" charset="0"/>
              </a:rPr>
              <a:t>Checked for null values and treated them using imputation techniques like mean, median, and mode methods.</a:t>
            </a:r>
            <a:r>
              <a:rPr lang="en-IN" sz="16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dirty="0">
                <a:effectLst/>
                <a:latin typeface="Century" panose="02040604050505020304" pitchFamily="18" charset="0"/>
                <a:ea typeface="Calibri" panose="020F0502020204030204" pitchFamily="34" charset="0"/>
              </a:rPr>
              <a:t>Checked the statistical summary of the dataset using describe () method.</a:t>
            </a:r>
            <a:endParaRPr lang="en-IN" sz="1600" dirty="0">
              <a:solidFill>
                <a:srgbClr val="000000"/>
              </a:solidFill>
              <a:latin typeface="Century" panose="02040604050505020304" pitchFamily="18" charset="0"/>
              <a:ea typeface="Calibri" panose="020F0502020204030204" pitchFamily="34" charset="0"/>
            </a:endParaRP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Calibri" panose="020F0502020204030204" pitchFamily="34" charset="0"/>
              </a:rPr>
              <a:t> </a:t>
            </a:r>
            <a:r>
              <a:rPr lang="en-IN" sz="1600" dirty="0">
                <a:latin typeface="Century" panose="02040604050505020304" pitchFamily="18" charset="0"/>
                <a:cs typeface="Times New Roman" panose="02020603050405020304" pitchFamily="18" charset="0"/>
              </a:rPr>
              <a:t>Visualizing the features using univariate, bivariate, and multivariate analysis. </a:t>
            </a:r>
            <a:r>
              <a:rPr lang="en-IN" sz="1600" dirty="0">
                <a:effectLst/>
                <a:latin typeface="Century" panose="02040604050505020304" pitchFamily="18" charset="0"/>
                <a:ea typeface="Calibri" panose="020F0502020204030204" pitchFamily="34" charset="0"/>
                <a:cs typeface="Calibri" panose="020F0502020204030204" pitchFamily="34" charset="0"/>
              </a:rPr>
              <a:t>Visualized each feature using seaborn and matplotlib libraries by plotting several categorical and numerical plots like pie plots, count plots, bar plots, reg plots, strip plots, line plots, violin plots, distribution plots, box plots, and pair plots.</a:t>
            </a:r>
            <a:endParaRPr lang="en-IN" sz="1600" dirty="0">
              <a:effectLst/>
              <a:latin typeface="Century" panose="02040604050505020304" pitchFamily="18"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Times New Roman" panose="02020603050405020304" pitchFamily="18" charset="0"/>
              </a:rPr>
              <a:t>Identified outliers using box plots and removed outliers in continuous numerical columns using </a:t>
            </a:r>
            <a:r>
              <a:rPr lang="en-IN" sz="1600" dirty="0" err="1">
                <a:solidFill>
                  <a:srgbClr val="000000"/>
                </a:solidFill>
                <a:effectLst/>
                <a:latin typeface="Century" panose="02040604050505020304" pitchFamily="18" charset="0"/>
                <a:ea typeface="Times New Roman" panose="02020603050405020304" pitchFamily="18" charset="0"/>
              </a:rPr>
              <a:t>Zscore</a:t>
            </a:r>
            <a:r>
              <a:rPr lang="en-IN" sz="1600" dirty="0">
                <a:solidFill>
                  <a:srgbClr val="000000"/>
                </a:solidFill>
                <a:effectLst/>
                <a:latin typeface="Century" panose="02040604050505020304" pitchFamily="18" charset="0"/>
                <a:ea typeface="Times New Roman" panose="02020603050405020304" pitchFamily="18" charset="0"/>
              </a:rPr>
              <a:t>.</a:t>
            </a:r>
            <a:endParaRPr lang="en-IN" sz="1600" dirty="0">
              <a:solidFill>
                <a:srgbClr val="000000"/>
              </a:solidFill>
              <a:effectLst/>
              <a:latin typeface="Century" panose="02040604050505020304" pitchFamily="18" charset="0"/>
              <a:ea typeface="Times New Roman" panose="02020603050405020304" pitchFamily="18" charset="0"/>
            </a:endParaRP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Checked for skewness and removed skewness in numerical columns using the power transformation method (yeo-</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johnson</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t>
            </a:r>
            <a:endPar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endParaRPr>
          </a:p>
          <a:p>
            <a:pPr marL="285750" indent="-285750" algn="just">
              <a:buFont typeface="Wingdings" panose="05000000000000000000" pitchFamily="2" charset="2"/>
              <a:buChar char="Ø"/>
            </a:pP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Used Pearson’s correlation coefficient to check the correlation between labels and features. With the help of a </a:t>
            </a:r>
            <a:r>
              <a:rPr lang="en-IN" sz="1600"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heatmap and correlation bar graph was able to understand the Feature vs Label relativity and insights on multicollinearity amongst the feature columns.</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endParaRPr lang="en-IN" sz="1600" dirty="0">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Ø"/>
            </a:pPr>
            <a:endParaRPr lang="en-IN" sz="1600" dirty="0">
              <a:latin typeface="Century" panose="02040604050505020304" pitchFamily="18" charset="0"/>
              <a:cs typeface="Times New Roman" panose="02020603050405020304" pitchFamily="18" charset="0"/>
            </a:endParaRPr>
          </a:p>
          <a:p>
            <a:pPr marL="285750" indent="-285750">
              <a:buFont typeface="Wingdings" panose="05000000000000000000" pitchFamily="2" charset="2"/>
              <a:buChar char="Ø"/>
            </a:pPr>
            <a:endParaRPr lang="en-IN" sz="1600" dirty="0">
              <a:latin typeface="Century" panose="020406040505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5151" y="261257"/>
            <a:ext cx="10991461" cy="553998"/>
          </a:xfrm>
          <a:prstGeom prst="rect">
            <a:avLst/>
          </a:prstGeom>
          <a:noFill/>
        </p:spPr>
        <p:txBody>
          <a:bodyPr wrap="square" rtlCol="0">
            <a:spAutoFit/>
          </a:bodyPr>
          <a:lstStyle/>
          <a:p>
            <a:pPr algn="ctr"/>
            <a:r>
              <a:rPr lang="en-US" sz="3000" u="sng" dirty="0">
                <a:solidFill>
                  <a:schemeClr val="accent6">
                    <a:lumMod val="75000"/>
                  </a:schemeClr>
                </a:solidFill>
                <a:latin typeface="Bookman Old Style" panose="02050604050505020204" pitchFamily="18" charset="0"/>
              </a:rPr>
              <a:t>Visualization :Univariate Analysis</a:t>
            </a:r>
            <a:endParaRPr lang="en-IN" sz="3000" u="sng" dirty="0">
              <a:solidFill>
                <a:schemeClr val="accent6">
                  <a:lumMod val="75000"/>
                </a:schemeClr>
              </a:solidFill>
              <a:latin typeface="Bookman Old Style" panose="02050604050505020204" pitchFamily="18"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959748" y="897618"/>
            <a:ext cx="5731510" cy="5699125"/>
          </a:xfrm>
          <a:prstGeom prst="rect">
            <a:avLst/>
          </a:prstGeom>
          <a:noFill/>
          <a:ln>
            <a:noFill/>
          </a:ln>
        </p:spPr>
      </p:pic>
      <p:sp>
        <p:nvSpPr>
          <p:cNvPr id="9" name="TextBox 8"/>
          <p:cNvSpPr txBox="1"/>
          <p:nvPr/>
        </p:nvSpPr>
        <p:spPr>
          <a:xfrm>
            <a:off x="625151" y="1063690"/>
            <a:ext cx="4926564" cy="5106206"/>
          </a:xfrm>
          <a:prstGeom prst="rect">
            <a:avLst/>
          </a:prstGeom>
          <a:noFill/>
        </p:spPr>
        <p:txBody>
          <a:bodyPr wrap="square">
            <a:spAutoFit/>
          </a:bodyPr>
          <a:lstStyle/>
          <a:p>
            <a:pPr lvl="0">
              <a:lnSpc>
                <a:spcPct val="107000"/>
              </a:lnSpc>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The distribution plot shows how the data has been distributed in each of the columns.</a:t>
            </a:r>
            <a:endPar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endParaRPr>
          </a:p>
          <a:p>
            <a:pPr lvl="0">
              <a:lnSpc>
                <a:spcPct val="107000"/>
              </a:lnSpc>
            </a:pPr>
            <a:endPar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endParaRPr>
          </a:p>
          <a:p>
            <a:pPr marL="342900" lvl="0" indent="-342900" algn="just">
              <a:lnSpc>
                <a:spcPct val="107000"/>
              </a:lnSpc>
              <a:buFont typeface="Wingdings" panose="05000000000000000000" pitchFamily="2" charset="2"/>
              <a:buChar char=""/>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distribution plots we can observe most of the columns are not normally distributed, only the columns "</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Milage_in_km</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ltr</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look somewhat normal.</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Also, we can notice the columns like "Running_in_kms","</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Engine_disp</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Max_power</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"Weight", "</a:t>
            </a:r>
            <a:r>
              <a:rPr lang="en-IN"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Car_age</a:t>
            </a: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etc are skewed to right as the mean value in these columns are much greater than the median (50%).</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The data in the column "height" skewed to the left since the mean value is less than the median.</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3311" y="173896"/>
            <a:ext cx="12154784" cy="461665"/>
          </a:xfrm>
          <a:prstGeom prst="rect">
            <a:avLst/>
          </a:prstGeom>
          <a:noFill/>
        </p:spPr>
        <p:txBody>
          <a:bodyPr wrap="square" rtlCol="0">
            <a:spAutoFit/>
          </a:bodyPr>
          <a:lstStyle/>
          <a:p>
            <a:pPr algn="ctr"/>
            <a:r>
              <a:rPr lang="en-US" sz="2400" u="sng" dirty="0">
                <a:solidFill>
                  <a:schemeClr val="accent6">
                    <a:lumMod val="75000"/>
                  </a:schemeClr>
                </a:solidFill>
                <a:latin typeface="Bookman Old Style" panose="02050604050505020204" pitchFamily="18" charset="0"/>
              </a:rPr>
              <a:t>Univariate Analysis: Visualizing Counts of Categorical Variables</a:t>
            </a:r>
            <a:endParaRPr lang="en-IN" sz="2400" u="sng" dirty="0">
              <a:solidFill>
                <a:schemeClr val="accent6">
                  <a:lumMod val="75000"/>
                </a:schemeClr>
              </a:solidFill>
              <a:latin typeface="Bookman Old Style" panose="02050604050505020204" pitchFamily="18" charset="0"/>
            </a:endParaRPr>
          </a:p>
        </p:txBody>
      </p:sp>
      <p:pic>
        <p:nvPicPr>
          <p:cNvPr id="205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36708" y="1467449"/>
            <a:ext cx="3837132" cy="27321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567127" y="4247234"/>
            <a:ext cx="4106713" cy="2031325"/>
          </a:xfrm>
          <a:prstGeom prst="rect">
            <a:avLst/>
          </a:prstGeom>
          <a:noFill/>
        </p:spPr>
        <p:txBody>
          <a:bodyPr wrap="square" rtlCol="0">
            <a:spAutoFit/>
          </a:bodyPr>
          <a:lstStyle/>
          <a:p>
            <a:pPr marL="285750" indent="-285750" algn="just">
              <a:buFont typeface="Wingdings" panose="05000000000000000000" pitchFamily="2" charset="2"/>
              <a:buChar char="§"/>
            </a:pPr>
            <a:r>
              <a:rPr lang="en-US" b="0" i="0" dirty="0">
                <a:effectLst/>
                <a:latin typeface="Century" panose="02040604050505020304" pitchFamily="18" charset="0"/>
              </a:rPr>
              <a:t>The above plot gives the count of fuel types used by the cars. More number of cars are using petrol followed by diesel as fuel. And very few cars uses CNG, LPG and Electricity as fuel type.</a:t>
            </a:r>
            <a:endParaRPr lang="en-US" b="0" i="0" dirty="0">
              <a:effectLst/>
              <a:latin typeface="Century" panose="02040604050505020304" pitchFamily="18" charset="0"/>
            </a:endParaRPr>
          </a:p>
          <a:p>
            <a:endParaRPr lang="en-IN" dirty="0"/>
          </a:p>
        </p:txBody>
      </p:sp>
      <p:sp>
        <p:nvSpPr>
          <p:cNvPr id="12" name="TextBox 11"/>
          <p:cNvSpPr txBox="1"/>
          <p:nvPr/>
        </p:nvSpPr>
        <p:spPr>
          <a:xfrm>
            <a:off x="241819" y="4114800"/>
            <a:ext cx="3238500" cy="2585323"/>
          </a:xfrm>
          <a:prstGeom prst="rect">
            <a:avLst/>
          </a:prstGeom>
          <a:noFill/>
        </p:spPr>
        <p:txBody>
          <a:bodyPr wrap="square">
            <a:spAutoFit/>
          </a:bodyPr>
          <a:lstStyle/>
          <a:p>
            <a:pPr marL="285750" indent="-285750" algn="just">
              <a:buFont typeface="Wingdings" panose="05000000000000000000" pitchFamily="2" charset="2"/>
              <a:buChar char="§"/>
            </a:pPr>
            <a:r>
              <a:rPr lang="en-US" b="0" i="0" dirty="0">
                <a:effectLst/>
                <a:latin typeface="Century" panose="02040604050505020304" pitchFamily="18" charset="0"/>
              </a:rPr>
              <a:t>The above plot gives the count of transmission, from this graph we can notice that around 76% of the cars are with Manual gear transmission system and only 23% of the cars are with Automatic gear transmission system.</a:t>
            </a:r>
            <a:endParaRPr lang="en-US" b="0" i="0" dirty="0">
              <a:effectLst/>
              <a:latin typeface="Century" panose="02040604050505020304" pitchFamily="18" charset="0"/>
            </a:endParaRPr>
          </a:p>
        </p:txBody>
      </p:sp>
      <p:sp>
        <p:nvSpPr>
          <p:cNvPr id="14" name="TextBox 13"/>
          <p:cNvSpPr txBox="1"/>
          <p:nvPr/>
        </p:nvSpPr>
        <p:spPr>
          <a:xfrm>
            <a:off x="3480318" y="4199608"/>
            <a:ext cx="3890865" cy="2308324"/>
          </a:xfrm>
          <a:prstGeom prst="rect">
            <a:avLst/>
          </a:prstGeom>
          <a:noFill/>
        </p:spPr>
        <p:txBody>
          <a:bodyPr wrap="square">
            <a:spAutoFit/>
          </a:bodyPr>
          <a:lstStyle/>
          <a:p>
            <a:pPr marL="285750" indent="-285750" algn="just">
              <a:buFont typeface="Wingdings" panose="05000000000000000000" pitchFamily="2" charset="2"/>
              <a:buChar char="§"/>
            </a:pPr>
            <a:r>
              <a:rPr lang="en-US" b="0" i="0" dirty="0">
                <a:effectLst/>
                <a:latin typeface="Century" panose="02040604050505020304" pitchFamily="18" charset="0"/>
              </a:rPr>
              <a:t>By looking at the above count plot we can get to know that the cars from the city </a:t>
            </a:r>
            <a:r>
              <a:rPr lang="en-US" b="0" i="0" dirty="0" err="1">
                <a:effectLst/>
                <a:latin typeface="Century" panose="02040604050505020304" pitchFamily="18" charset="0"/>
              </a:rPr>
              <a:t>Delhi_NCR</a:t>
            </a:r>
            <a:r>
              <a:rPr lang="en-US" b="0" i="0" dirty="0">
                <a:effectLst/>
                <a:latin typeface="Century" panose="02040604050505020304" pitchFamily="18" charset="0"/>
              </a:rPr>
              <a:t>, Bangalore, Mumbai and </a:t>
            </a:r>
            <a:r>
              <a:rPr lang="en-US" b="0" i="0" dirty="0" err="1">
                <a:effectLst/>
                <a:latin typeface="Century" panose="02040604050505020304" pitchFamily="18" charset="0"/>
              </a:rPr>
              <a:t>New_Delhi</a:t>
            </a:r>
            <a:r>
              <a:rPr lang="en-US" b="0" i="0" dirty="0">
                <a:effectLst/>
                <a:latin typeface="Century" panose="02040604050505020304" pitchFamily="18" charset="0"/>
              </a:rPr>
              <a:t> have high counts which are almost similar. And the other locations also have no much difference in the counts.</a:t>
            </a:r>
            <a:endParaRPr lang="en-US" b="0" i="0" dirty="0">
              <a:effectLst/>
              <a:latin typeface="Century" panose="02040604050505020304" pitchFamily="18" charset="0"/>
            </a:endParaRPr>
          </a:p>
        </p:txBody>
      </p:sp>
      <p:pic>
        <p:nvPicPr>
          <p:cNvPr id="205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61" y="808709"/>
            <a:ext cx="3238500" cy="33909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0733" y="808709"/>
            <a:ext cx="3638550" cy="3390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7395" y="435448"/>
            <a:ext cx="12191999" cy="461665"/>
          </a:xfrm>
          <a:prstGeom prst="rect">
            <a:avLst/>
          </a:prstGeom>
          <a:noFill/>
        </p:spPr>
        <p:txBody>
          <a:bodyPr wrap="square" rtlCol="0">
            <a:spAutoFit/>
          </a:bodyPr>
          <a:lstStyle/>
          <a:p>
            <a:pPr algn="ctr"/>
            <a:r>
              <a:rPr lang="en-US" sz="2400" u="sng" dirty="0">
                <a:solidFill>
                  <a:schemeClr val="accent6">
                    <a:lumMod val="75000"/>
                  </a:schemeClr>
                </a:solidFill>
                <a:latin typeface="Bookman Old Style" panose="02050604050505020204" pitchFamily="18" charset="0"/>
              </a:rPr>
              <a:t>Univariate Analysis: Visualizing Counts of Categorical Variables</a:t>
            </a:r>
            <a:endParaRPr lang="en-IN" sz="2400" u="sng" dirty="0">
              <a:solidFill>
                <a:schemeClr val="accent6">
                  <a:lumMod val="75000"/>
                </a:schemeClr>
              </a:solidFill>
              <a:latin typeface="Bookman Old Style" panose="02050604050505020204" pitchFamily="18" charset="0"/>
            </a:endParaRPr>
          </a:p>
        </p:txBody>
      </p:sp>
      <p:sp>
        <p:nvSpPr>
          <p:cNvPr id="10" name="TextBox 9"/>
          <p:cNvSpPr txBox="1"/>
          <p:nvPr/>
        </p:nvSpPr>
        <p:spPr>
          <a:xfrm>
            <a:off x="457200" y="4945224"/>
            <a:ext cx="5514394" cy="1477328"/>
          </a:xfrm>
          <a:prstGeom prst="rect">
            <a:avLst/>
          </a:prstGeom>
          <a:noFill/>
        </p:spPr>
        <p:txBody>
          <a:bodyPr wrap="square">
            <a:spAutoFit/>
          </a:bodyPr>
          <a:lstStyle/>
          <a:p>
            <a:pPr marL="285750" indent="-285750" algn="just">
              <a:buFont typeface="Wingdings" panose="05000000000000000000" pitchFamily="2" charset="2"/>
              <a:buChar char="v"/>
            </a:pPr>
            <a:r>
              <a:rPr lang="en-US" b="0" i="0" dirty="0">
                <a:effectLst/>
                <a:latin typeface="Century" panose="02040604050505020304" pitchFamily="18" charset="0"/>
              </a:rPr>
              <a:t>By visualizing the above count plot we can conclude that the cars with Disc and Ventilated Disc type of brake system used for front-side wheels are having high count compared to other brake types.</a:t>
            </a:r>
            <a:endParaRPr lang="en-US" b="0" i="0" dirty="0">
              <a:effectLst/>
              <a:latin typeface="Century" panose="02040604050505020304" pitchFamily="18" charset="0"/>
            </a:endParaRPr>
          </a:p>
        </p:txBody>
      </p:sp>
      <p:sp>
        <p:nvSpPr>
          <p:cNvPr id="14" name="TextBox 13"/>
          <p:cNvSpPr txBox="1"/>
          <p:nvPr/>
        </p:nvSpPr>
        <p:spPr>
          <a:xfrm>
            <a:off x="6158204" y="4945224"/>
            <a:ext cx="5645019" cy="1754326"/>
          </a:xfrm>
          <a:prstGeom prst="rect">
            <a:avLst/>
          </a:prstGeom>
          <a:noFill/>
        </p:spPr>
        <p:txBody>
          <a:bodyPr wrap="square">
            <a:spAutoFit/>
          </a:bodyPr>
          <a:lstStyle/>
          <a:p>
            <a:pPr marL="285750" indent="-285750" algn="just">
              <a:buFont typeface="Wingdings" panose="05000000000000000000" pitchFamily="2" charset="2"/>
              <a:buChar char="v"/>
            </a:pPr>
            <a:r>
              <a:rPr lang="en-US" b="0" i="0" dirty="0">
                <a:effectLst/>
                <a:latin typeface="Century" panose="02040604050505020304" pitchFamily="18" charset="0"/>
              </a:rPr>
              <a:t>The above graph represents the count of </a:t>
            </a:r>
            <a:r>
              <a:rPr lang="en-US" b="0" i="0" dirty="0" err="1">
                <a:effectLst/>
                <a:latin typeface="Century" panose="02040604050505020304" pitchFamily="18" charset="0"/>
              </a:rPr>
              <a:t>rear_brake_type</a:t>
            </a:r>
            <a:r>
              <a:rPr lang="en-US" b="0" i="0" dirty="0">
                <a:effectLst/>
                <a:latin typeface="Century" panose="02040604050505020304" pitchFamily="18" charset="0"/>
              </a:rPr>
              <a:t> of the cars which shows that the cars having Drum type of brake system used for back-side wheels are having high count of around 10000 compared to other type of rear brakes.</a:t>
            </a:r>
            <a:endParaRPr lang="en-US" b="0" i="0" dirty="0">
              <a:effectLst/>
              <a:latin typeface="Century" panose="02040604050505020304" pitchFamily="18" charset="0"/>
            </a:endParaRPr>
          </a:p>
        </p:txBody>
      </p:sp>
      <p:pic>
        <p:nvPicPr>
          <p:cNvPr id="307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1755" y="1441285"/>
            <a:ext cx="4979127" cy="32778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0601" y="1321779"/>
            <a:ext cx="5343728" cy="34219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92222" y="262050"/>
            <a:ext cx="12191999"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Categorical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5030" y="1024597"/>
            <a:ext cx="8467725" cy="35433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90465" y="4189445"/>
            <a:ext cx="10776857" cy="2308324"/>
          </a:xfrm>
          <a:prstGeom prst="rect">
            <a:avLst/>
          </a:prstGeom>
          <a:noFill/>
        </p:spPr>
        <p:txBody>
          <a:bodyPr wrap="square">
            <a:spAutoFit/>
          </a:bodyPr>
          <a:lstStyle/>
          <a:p>
            <a:pPr algn="just"/>
            <a:r>
              <a:rPr lang="en-US" b="1" i="0" dirty="0">
                <a:effectLst/>
                <a:latin typeface="Century" panose="02040604050505020304" pitchFamily="18" charset="0"/>
              </a:rPr>
              <a:t>Observations:</a:t>
            </a:r>
            <a:endParaRPr lang="en-US" b="1" i="0" dirty="0">
              <a:effectLst/>
              <a:latin typeface="Century" panose="02040604050505020304" pitchFamily="18" charset="0"/>
            </a:endParaRPr>
          </a:p>
          <a:p>
            <a:pPr algn="just"/>
            <a:endParaRPr lang="en-US" b="1" i="0" dirty="0">
              <a:effectLst/>
              <a:latin typeface="Century" panose="02040604050505020304" pitchFamily="18" charset="0"/>
            </a:endParaRPr>
          </a:p>
          <a:p>
            <a:pPr marL="285750" indent="-285750" algn="just">
              <a:buFont typeface="Wingdings" panose="05000000000000000000" pitchFamily="2" charset="2"/>
              <a:buChar char="ü"/>
            </a:pPr>
            <a:r>
              <a:rPr lang="en-US" b="1" i="0" dirty="0" err="1">
                <a:effectLst/>
                <a:latin typeface="Century" panose="02040604050505020304" pitchFamily="18" charset="0"/>
              </a:rPr>
              <a:t>Car_Price</a:t>
            </a:r>
            <a:r>
              <a:rPr lang="en-US" b="1" i="0" dirty="0">
                <a:effectLst/>
                <a:latin typeface="Century" panose="02040604050505020304" pitchFamily="18" charset="0"/>
              </a:rPr>
              <a:t> vs </a:t>
            </a:r>
            <a:r>
              <a:rPr lang="en-US" b="1" i="0" dirty="0" err="1">
                <a:effectLst/>
                <a:latin typeface="Century" panose="02040604050505020304" pitchFamily="18" charset="0"/>
              </a:rPr>
              <a:t>Gear_transmission</a:t>
            </a:r>
            <a:r>
              <a:rPr lang="en-US" b="1" i="0" dirty="0">
                <a:effectLst/>
                <a:latin typeface="Century" panose="02040604050505020304" pitchFamily="18" charset="0"/>
              </a:rPr>
              <a:t>:</a:t>
            </a:r>
            <a:r>
              <a:rPr lang="en-US" b="0" i="0" dirty="0">
                <a:effectLst/>
                <a:latin typeface="Century" panose="02040604050505020304" pitchFamily="18" charset="0"/>
              </a:rPr>
              <a:t> From the bar plot we can observe that the cars which have an Automatic gear transmission system are having high prices compared to the cars which have a Manual gear transmission system.</a:t>
            </a:r>
            <a:endParaRPr lang="en-US" b="0" i="0" dirty="0">
              <a:effectLst/>
              <a:latin typeface="Century" panose="02040604050505020304" pitchFamily="18" charset="0"/>
            </a:endParaRPr>
          </a:p>
          <a:p>
            <a:pPr marL="285750" indent="-285750" algn="just">
              <a:buFont typeface="Wingdings" panose="05000000000000000000" pitchFamily="2" charset="2"/>
              <a:buChar char="ü"/>
            </a:pPr>
            <a:r>
              <a:rPr lang="en-US" b="1" i="0" dirty="0" err="1">
                <a:effectLst/>
                <a:latin typeface="Century" panose="02040604050505020304" pitchFamily="18" charset="0"/>
              </a:rPr>
              <a:t>Car_Price</a:t>
            </a:r>
            <a:r>
              <a:rPr lang="en-US" b="1" i="0" dirty="0">
                <a:effectLst/>
                <a:latin typeface="Century" panose="02040604050505020304" pitchFamily="18" charset="0"/>
              </a:rPr>
              <a:t> vs Location:</a:t>
            </a:r>
            <a:r>
              <a:rPr lang="en-US" b="0" i="0" dirty="0">
                <a:effectLst/>
                <a:latin typeface="Century" panose="02040604050505020304" pitchFamily="18" charset="0"/>
              </a:rPr>
              <a:t> From the second plot we came to know that the old cars from the city Bangalore have higher prices followed by Hyderabad and </a:t>
            </a:r>
            <a:r>
              <a:rPr lang="en-US" b="0" i="0" dirty="0" err="1">
                <a:effectLst/>
                <a:latin typeface="Century" panose="02040604050505020304" pitchFamily="18" charset="0"/>
              </a:rPr>
              <a:t>Delhi_NCR</a:t>
            </a:r>
            <a:r>
              <a:rPr lang="en-US" b="0" i="0" dirty="0">
                <a:effectLst/>
                <a:latin typeface="Century" panose="02040604050505020304" pitchFamily="18" charset="0"/>
              </a:rPr>
              <a:t>. And the cars from the cities Jaipur, Noida, Gurgaon, </a:t>
            </a:r>
            <a:r>
              <a:rPr lang="en-US" b="0" i="0" dirty="0" err="1">
                <a:effectLst/>
                <a:latin typeface="Century" panose="02040604050505020304" pitchFamily="18" charset="0"/>
              </a:rPr>
              <a:t>etc</a:t>
            </a:r>
            <a:r>
              <a:rPr lang="en-US" b="0" i="0" dirty="0">
                <a:effectLst/>
                <a:latin typeface="Century" panose="02040604050505020304" pitchFamily="18" charset="0"/>
              </a:rPr>
              <a:t> have very less price.</a:t>
            </a:r>
            <a:endParaRPr lang="en-US" b="0" i="0" dirty="0">
              <a:effectLst/>
              <a:latin typeface="Century" panose="020406040505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21404" y="313578"/>
            <a:ext cx="12191999"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Categorical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0546" y="1144574"/>
            <a:ext cx="5531994" cy="2826353"/>
          </a:xfrm>
          <a:prstGeom prst="rect">
            <a:avLst/>
          </a:prstGeom>
          <a:noFill/>
          <a:ln>
            <a:noFill/>
          </a:ln>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49462" y="1429852"/>
            <a:ext cx="5772399" cy="2384100"/>
          </a:xfrm>
          <a:prstGeom prst="rect">
            <a:avLst/>
          </a:prstGeom>
          <a:noFill/>
          <a:ln>
            <a:noFill/>
          </a:ln>
        </p:spPr>
      </p:pic>
      <p:sp>
        <p:nvSpPr>
          <p:cNvPr id="11" name="TextBox 10"/>
          <p:cNvSpPr txBox="1"/>
          <p:nvPr/>
        </p:nvSpPr>
        <p:spPr>
          <a:xfrm>
            <a:off x="410546" y="4236098"/>
            <a:ext cx="5685453" cy="1477328"/>
          </a:xfrm>
          <a:prstGeom prst="rect">
            <a:avLst/>
          </a:prstGeom>
          <a:noFill/>
        </p:spPr>
        <p:txBody>
          <a:bodyPr wrap="square">
            <a:spAutoFit/>
          </a:bodyPr>
          <a:lstStyle/>
          <a:p>
            <a:pPr marL="285750" indent="-285750" algn="just">
              <a:buFont typeface="Wingdings" panose="05000000000000000000" pitchFamily="2" charset="2"/>
              <a:buChar char="ü"/>
            </a:pPr>
            <a:r>
              <a:rPr lang="en-IN" sz="1800" b="1" dirty="0" err="1">
                <a:effectLst/>
                <a:latin typeface="Century" panose="02040604050505020304" pitchFamily="18" charset="0"/>
                <a:ea typeface="Times New Roman" panose="02020603050405020304" pitchFamily="18" charset="0"/>
              </a:rPr>
              <a:t>Car_Price</a:t>
            </a:r>
            <a:r>
              <a:rPr lang="en-IN" sz="1800" b="1" dirty="0">
                <a:effectLst/>
                <a:latin typeface="Century" panose="02040604050505020304" pitchFamily="18" charset="0"/>
                <a:ea typeface="Times New Roman" panose="02020603050405020304" pitchFamily="18" charset="0"/>
              </a:rPr>
              <a:t> vs Brand:</a:t>
            </a:r>
            <a:r>
              <a:rPr lang="en-IN" sz="1800" dirty="0">
                <a:effectLst/>
                <a:latin typeface="Century" panose="02040604050505020304" pitchFamily="18" charset="0"/>
                <a:ea typeface="Times New Roman" panose="02020603050405020304" pitchFamily="18" charset="0"/>
              </a:rPr>
              <a:t> The above strip plot shows how the used car prices change depending on Brands. Here the cars from </a:t>
            </a:r>
            <a:r>
              <a:rPr lang="en-IN" sz="1800" dirty="0" err="1">
                <a:effectLst/>
                <a:latin typeface="Century" panose="02040604050505020304" pitchFamily="18" charset="0"/>
                <a:ea typeface="Times New Roman" panose="02020603050405020304" pitchFamily="18" charset="0"/>
              </a:rPr>
              <a:t>Mercedes_Benz</a:t>
            </a:r>
            <a:r>
              <a:rPr lang="en-IN" sz="1800" dirty="0">
                <a:effectLst/>
                <a:latin typeface="Century" panose="02040604050505020304" pitchFamily="18" charset="0"/>
                <a:ea typeface="Times New Roman" panose="02020603050405020304" pitchFamily="18" charset="0"/>
              </a:rPr>
              <a:t> and BMW brands have high prices compared to other brands</a:t>
            </a:r>
            <a:endParaRPr lang="en-IN" dirty="0">
              <a:latin typeface="Century" panose="02040604050505020304" pitchFamily="18" charset="0"/>
            </a:endParaRPr>
          </a:p>
        </p:txBody>
      </p:sp>
      <p:sp>
        <p:nvSpPr>
          <p:cNvPr id="13" name="TextBox 12"/>
          <p:cNvSpPr txBox="1"/>
          <p:nvPr/>
        </p:nvSpPr>
        <p:spPr>
          <a:xfrm>
            <a:off x="6339519" y="4236098"/>
            <a:ext cx="5682342" cy="2308324"/>
          </a:xfrm>
          <a:prstGeom prst="rect">
            <a:avLst/>
          </a:prstGeom>
          <a:noFill/>
        </p:spPr>
        <p:txBody>
          <a:bodyPr wrap="square">
            <a:spAutoFit/>
          </a:bodyPr>
          <a:lstStyle/>
          <a:p>
            <a:pPr marL="285750" indent="-285750" algn="just">
              <a:buFont typeface="Wingdings" panose="05000000000000000000" pitchFamily="2" charset="2"/>
              <a:buChar char="ü"/>
            </a:pPr>
            <a:r>
              <a:rPr lang="en-IN" sz="1800" b="1" dirty="0" err="1">
                <a:effectLst/>
                <a:latin typeface="Century" panose="02040604050505020304" pitchFamily="18" charset="0"/>
                <a:ea typeface="Calibri" panose="020F0502020204030204" pitchFamily="34" charset="0"/>
              </a:rPr>
              <a:t>Car_Price</a:t>
            </a:r>
            <a:r>
              <a:rPr lang="en-IN" sz="1800" b="1" dirty="0">
                <a:effectLst/>
                <a:latin typeface="Century" panose="02040604050505020304" pitchFamily="18" charset="0"/>
                <a:ea typeface="Calibri" panose="020F0502020204030204" pitchFamily="34" charset="0"/>
              </a:rPr>
              <a:t> vs </a:t>
            </a:r>
            <a:r>
              <a:rPr lang="en-IN" sz="1800" b="1" dirty="0" err="1">
                <a:effectLst/>
                <a:latin typeface="Century" panose="02040604050505020304" pitchFamily="18" charset="0"/>
                <a:ea typeface="Calibri" panose="020F0502020204030204" pitchFamily="34" charset="0"/>
              </a:rPr>
              <a:t>Fuel_type</a:t>
            </a:r>
            <a:r>
              <a:rPr lang="en-IN" sz="1800" b="1" dirty="0">
                <a:effectLst/>
                <a:latin typeface="Century" panose="02040604050505020304" pitchFamily="18" charset="0"/>
                <a:ea typeface="Calibri" panose="020F0502020204030204" pitchFamily="34" charset="0"/>
              </a:rPr>
              <a:t>:</a:t>
            </a:r>
            <a:r>
              <a:rPr lang="en-IN" sz="1800" dirty="0">
                <a:effectLst/>
                <a:latin typeface="Century" panose="02040604050505020304" pitchFamily="18" charset="0"/>
                <a:ea typeface="Calibri" panose="020F0502020204030204" pitchFamily="34" charset="0"/>
              </a:rPr>
              <a:t> From the graph, we can conclude that a greater number of cars are using Petrol and Diesel fuels and these cars have a wide range of prices from minimum to maximum. And very few cars use CNG, LPG, and Electricity as fuel types which are not much expensive when compared to that diesel and petrol cars.</a:t>
            </a:r>
            <a:endParaRPr lang="en-IN" dirty="0">
              <a:latin typeface="Century" panose="020406040505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40859" y="154471"/>
            <a:ext cx="12192000"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Categorical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5917461" y="897916"/>
            <a:ext cx="5731510" cy="3415030"/>
          </a:xfrm>
          <a:prstGeom prst="rect">
            <a:avLst/>
          </a:prstGeom>
          <a:noFill/>
          <a:ln>
            <a:noFill/>
          </a:ln>
        </p:spPr>
      </p:pic>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7917"/>
            <a:ext cx="5917461" cy="34150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6490" y="4441371"/>
            <a:ext cx="5310971" cy="2031325"/>
          </a:xfrm>
          <a:prstGeom prst="rect">
            <a:avLst/>
          </a:prstGeom>
          <a:noFill/>
        </p:spPr>
        <p:txBody>
          <a:bodyPr wrap="square" rtlCol="0">
            <a:spAutoFit/>
          </a:bodyPr>
          <a:lstStyle/>
          <a:p>
            <a:pPr marL="285750" indent="-285750" algn="just">
              <a:buFont typeface="Wingdings" panose="05000000000000000000" pitchFamily="2" charset="2"/>
              <a:buChar char="ü"/>
            </a:pPr>
            <a:r>
              <a:rPr lang="en-IN" sz="18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8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front_brake_type</a:t>
            </a: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Looking at the above bar plot for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front_brake_type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vs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Car_Price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we can say that the cars with Disc and Ventilated Disc system for front wheels are having higher prices than other type of braking systems.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sp>
        <p:nvSpPr>
          <p:cNvPr id="3" name="TextBox 2"/>
          <p:cNvSpPr txBox="1"/>
          <p:nvPr/>
        </p:nvSpPr>
        <p:spPr>
          <a:xfrm>
            <a:off x="6274541" y="4441371"/>
            <a:ext cx="5006169" cy="2308324"/>
          </a:xfrm>
          <a:prstGeom prst="rect">
            <a:avLst/>
          </a:prstGeom>
          <a:noFill/>
        </p:spPr>
        <p:txBody>
          <a:bodyPr wrap="square" rtlCol="0">
            <a:spAutoFit/>
          </a:bodyPr>
          <a:lstStyle/>
          <a:p>
            <a:pPr marL="285750" indent="-285750" algn="just">
              <a:buFont typeface="Wingdings" panose="05000000000000000000" pitchFamily="2" charset="2"/>
              <a:buChar char="ü"/>
            </a:pPr>
            <a:r>
              <a:rPr lang="en-IN" sz="1800" b="1"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Car_Price</a:t>
            </a: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vs </a:t>
            </a:r>
            <a:r>
              <a:rPr lang="en-IN" sz="1800" b="1"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rear_brake_type</a:t>
            </a: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above graph is representing a bar plot for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rear_brake_type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vs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Car_Price</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which tells us that the cars having Ventilated Disc or Disc or Drum brake system are having higher prices than the cars with other type of braking system at rear side.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38136" y="194384"/>
            <a:ext cx="12191999"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Categorical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183089" y="957321"/>
            <a:ext cx="5934933" cy="2242820"/>
          </a:xfrm>
          <a:prstGeom prst="rect">
            <a:avLst/>
          </a:prstGeom>
          <a:noFill/>
          <a:ln>
            <a:noFill/>
          </a:ln>
        </p:spPr>
      </p:pic>
      <p:sp>
        <p:nvSpPr>
          <p:cNvPr id="2" name="TextBox 1"/>
          <p:cNvSpPr txBox="1"/>
          <p:nvPr/>
        </p:nvSpPr>
        <p:spPr>
          <a:xfrm>
            <a:off x="307910" y="3732245"/>
            <a:ext cx="5423600" cy="3040448"/>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sz="18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8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color:</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first count plot is for the car color vs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Car_Prices</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more than 1 Cr. The plot shows the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colors</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of expensive cars. The white color cars are more expensive compared to the cars with other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colors</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The second graph is for the car color vs car prices below 1 Lakh and it shows the </a:t>
            </a:r>
            <a:r>
              <a:rPr lang="en-IN" sz="18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colors</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of cars which are cheap. From the plot we can say the cars with Silver color and white color have less price</a:t>
            </a: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80" y="864014"/>
            <a:ext cx="5934933" cy="2564985"/>
          </a:xfrm>
          <a:prstGeom prst="rect">
            <a:avLst/>
          </a:prstGeom>
          <a:noFill/>
          <a:ln>
            <a:noFill/>
          </a:ln>
        </p:spPr>
      </p:pic>
      <p:sp>
        <p:nvSpPr>
          <p:cNvPr id="3" name="TextBox 2"/>
          <p:cNvSpPr txBox="1"/>
          <p:nvPr/>
        </p:nvSpPr>
        <p:spPr>
          <a:xfrm>
            <a:off x="6460492" y="3732245"/>
            <a:ext cx="5221435" cy="1754326"/>
          </a:xfrm>
          <a:prstGeom prst="rect">
            <a:avLst/>
          </a:prstGeom>
          <a:noFill/>
        </p:spPr>
        <p:txBody>
          <a:bodyPr wrap="square" rtlCol="0">
            <a:spAutoFit/>
          </a:bodyPr>
          <a:lstStyle/>
          <a:p>
            <a:pPr marL="285750" indent="-285750" algn="just">
              <a:buFont typeface="Wingdings" panose="05000000000000000000" pitchFamily="2" charset="2"/>
              <a:buChar char="ü"/>
            </a:pPr>
            <a:r>
              <a:rPr lang="en-IN" sz="1800" b="1"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Car_Price</a:t>
            </a: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vs </a:t>
            </a:r>
            <a:r>
              <a:rPr lang="en-IN" sz="1800" b="1"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Seating_cap</a:t>
            </a:r>
            <a:r>
              <a:rPr lang="en-IN" sz="1800" b="1"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a:t>
            </a: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Most of the cars have seating capacity of 5, 7 and 4 and these cars having higher prices than other cars. And only 3 cars are observed with the seating capacity of 10.</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50587" y="194554"/>
            <a:ext cx="12192000"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Numerical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sp>
        <p:nvSpPr>
          <p:cNvPr id="2" name="TextBox 1"/>
          <p:cNvSpPr txBox="1"/>
          <p:nvPr/>
        </p:nvSpPr>
        <p:spPr>
          <a:xfrm>
            <a:off x="0" y="924127"/>
            <a:ext cx="6096000" cy="5668347"/>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Running_in_kms</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From the plot, we can say that the prices of cars are higher for the cars which have less running in km. We can also notice there is a negative linear relationship between the price and the running of cars.</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Engine_disp</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There is a positive correlation between car price and engine displacement. So, we can say as the engine </a:t>
            </a:r>
            <a:r>
              <a:rPr lang="en-IN" sz="17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disp</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or engine cc increases, the price of the car also increases.</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Milage_in_km</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ltr</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cars having mileage in the range of 10 to 20 km/</a:t>
            </a:r>
            <a:r>
              <a:rPr lang="en-IN" sz="1700" dirty="0" err="1">
                <a:solidFill>
                  <a:srgbClr val="000000"/>
                </a:solidFill>
                <a:effectLst/>
                <a:latin typeface="Century" panose="02040604050505020304" pitchFamily="18" charset="0"/>
                <a:ea typeface="Calibri" panose="020F0502020204030204" pitchFamily="34" charset="0"/>
                <a:cs typeface="Calibri" panose="020F0502020204030204" pitchFamily="34" charset="0"/>
              </a:rPr>
              <a:t>ltr</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are having high sale prices. From the graph, we can also notice there is a negative linear/correlation between the price and milage also some used cars have 0 milage which is unrealistic.</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Max_power</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Looking at the graph we can say there is a positive correlation between car price and maximum engine power so, we can say as the maximum power engine increases, the car prices also go on increasing.</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7174"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65748" y="1313234"/>
            <a:ext cx="5591377" cy="38618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99226" y="149489"/>
            <a:ext cx="12192000"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Numerical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6000" y="1399294"/>
            <a:ext cx="5745759" cy="40594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0" y="811763"/>
            <a:ext cx="6024467" cy="5495607"/>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height: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From the graph, it is clear that the car price is not strongly related to the height of the car, we can say the cars having a height in the range of 1300 mm to 1800 mm have somewhat high prices.</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width:</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graph shows there is some positive linear relation between car price and width of the car, so the cars having a width in the range of 1700mm to 2200mm have a high price. So, we can conclude as the width of the car increases, the price of the car also goes on increasing.</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length:</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There is some positive linear relation between car price and length of the cars. As the length of the cars increases, the price of the cars also increases. The cars that are having a length above 4250mm have high prices.</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7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Weight:</a:t>
            </a:r>
            <a:r>
              <a:rPr lang="en-IN" sz="17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There is some positive linear relationship between the price of the car and weight. The cars with a weight of 1500kg have a high price.</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61053" y="1373436"/>
            <a:ext cx="8185279" cy="4708981"/>
          </a:xfrm>
          <a:prstGeom prst="rect">
            <a:avLst/>
          </a:prstGeom>
          <a:noFill/>
        </p:spPr>
        <p:txBody>
          <a:bodyPr wrap="square">
            <a:spAutoFit/>
          </a:bodyPr>
          <a:lstStyle/>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Introduction</a:t>
            </a:r>
            <a:endParaRPr lang="en-US" sz="2000" dirty="0">
              <a:latin typeface="Century" panose="02040604050505020304" pitchFamily="18" charset="0"/>
              <a:ea typeface="Microsoft Sans Serif" panose="020B0604020202020204" pitchFamily="34" charset="0"/>
              <a:cs typeface="Microsoft Sans Serif" panose="020B0604020202020204" pitchFamily="34" charset="0"/>
            </a:endParaRP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Problem Statement</a:t>
            </a:r>
            <a:endParaRPr lang="en-US" sz="2000" dirty="0">
              <a:latin typeface="Century" panose="02040604050505020304" pitchFamily="18" charset="0"/>
              <a:ea typeface="Microsoft Sans Serif" panose="020B0604020202020204" pitchFamily="34" charset="0"/>
              <a:cs typeface="Microsoft Sans Serif" panose="020B0604020202020204" pitchFamily="34" charset="0"/>
            </a:endParaRP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Problem Understanding</a:t>
            </a:r>
            <a:endParaRPr lang="en-US" sz="2000" dirty="0">
              <a:latin typeface="Century" panose="02040604050505020304" pitchFamily="18" charset="0"/>
              <a:ea typeface="Microsoft Sans Serif" panose="020B0604020202020204" pitchFamily="34" charset="0"/>
              <a:cs typeface="Microsoft Sans Serif" panose="020B0604020202020204" pitchFamily="34" charset="0"/>
            </a:endParaRP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What Is a Used Car Price?</a:t>
            </a:r>
            <a:endParaRPr lang="en-US" sz="2000" dirty="0">
              <a:latin typeface="Century" panose="02040604050505020304" pitchFamily="18" charset="0"/>
              <a:ea typeface="Microsoft Sans Serif" panose="020B0604020202020204" pitchFamily="34" charset="0"/>
              <a:cs typeface="Microsoft Sans Serif" panose="020B0604020202020204" pitchFamily="34" charset="0"/>
            </a:endParaRP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Benefits of Buying Used Car</a:t>
            </a:r>
            <a:endParaRPr lang="en-US" sz="2000" dirty="0">
              <a:latin typeface="Century" panose="02040604050505020304" pitchFamily="18" charset="0"/>
              <a:ea typeface="Microsoft Sans Serif" panose="020B0604020202020204" pitchFamily="34" charset="0"/>
              <a:cs typeface="Microsoft Sans Serif" panose="020B0604020202020204" pitchFamily="34" charset="0"/>
            </a:endParaRP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Importance of Used Cars</a:t>
            </a:r>
            <a:endParaRPr lang="en-US" sz="2000" dirty="0">
              <a:latin typeface="Century" panose="02040604050505020304" pitchFamily="18" charset="0"/>
              <a:ea typeface="Microsoft Sans Serif" panose="020B0604020202020204" pitchFamily="34" charset="0"/>
              <a:cs typeface="Microsoft Sans Serif" panose="020B0604020202020204" pitchFamily="34" charset="0"/>
            </a:endParaRP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Data Analysis &amp; Model Building Flowchart</a:t>
            </a:r>
            <a:endParaRPr lang="en-US" sz="2000" dirty="0">
              <a:latin typeface="Century" panose="02040604050505020304" pitchFamily="18" charset="0"/>
              <a:ea typeface="Microsoft Sans Serif" panose="020B0604020202020204" pitchFamily="34" charset="0"/>
              <a:cs typeface="Microsoft Sans Serif" panose="020B0604020202020204" pitchFamily="34" charset="0"/>
            </a:endParaRP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Exploratory Data Analysis Steps</a:t>
            </a:r>
            <a:endParaRPr lang="en-US" sz="2000" dirty="0">
              <a:latin typeface="Century" panose="02040604050505020304" pitchFamily="18" charset="0"/>
              <a:ea typeface="Microsoft Sans Serif" panose="020B0604020202020204" pitchFamily="34" charset="0"/>
              <a:cs typeface="Microsoft Sans Serif" panose="020B0604020202020204" pitchFamily="34" charset="0"/>
            </a:endParaRP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Visualizations: Univariate and Bivariate</a:t>
            </a:r>
            <a:endParaRPr lang="en-US" sz="2000" dirty="0">
              <a:latin typeface="Century" panose="02040604050505020304" pitchFamily="18" charset="0"/>
              <a:ea typeface="Microsoft Sans Serif" panose="020B0604020202020204" pitchFamily="34" charset="0"/>
              <a:cs typeface="Microsoft Sans Serif" panose="020B0604020202020204" pitchFamily="34" charset="0"/>
            </a:endParaRP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Data Analysis Steps Done</a:t>
            </a:r>
            <a:endParaRPr lang="en-US" sz="2000" dirty="0">
              <a:latin typeface="Century" panose="02040604050505020304" pitchFamily="18" charset="0"/>
              <a:ea typeface="Microsoft Sans Serif" panose="020B0604020202020204" pitchFamily="34" charset="0"/>
              <a:cs typeface="Microsoft Sans Serif" panose="020B0604020202020204" pitchFamily="34" charset="0"/>
            </a:endParaRP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Assumptions</a:t>
            </a:r>
            <a:endParaRPr lang="en-US" sz="2000" dirty="0">
              <a:latin typeface="Century" panose="02040604050505020304" pitchFamily="18" charset="0"/>
              <a:ea typeface="Microsoft Sans Serif" panose="020B0604020202020204" pitchFamily="34" charset="0"/>
              <a:cs typeface="Microsoft Sans Serif" panose="020B0604020202020204" pitchFamily="34" charset="0"/>
            </a:endParaRP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Model Building</a:t>
            </a:r>
            <a:endParaRPr lang="en-US" sz="2000" dirty="0">
              <a:latin typeface="Century" panose="02040604050505020304" pitchFamily="18" charset="0"/>
              <a:ea typeface="Microsoft Sans Serif" panose="020B0604020202020204" pitchFamily="34" charset="0"/>
              <a:cs typeface="Microsoft Sans Serif" panose="020B0604020202020204" pitchFamily="34" charset="0"/>
            </a:endParaRP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Hyper Parameter Tuning and Crating Final Model</a:t>
            </a:r>
            <a:endParaRPr lang="en-US" sz="2000" dirty="0">
              <a:latin typeface="Century" panose="02040604050505020304" pitchFamily="18" charset="0"/>
              <a:ea typeface="Microsoft Sans Serif" panose="020B0604020202020204" pitchFamily="34" charset="0"/>
              <a:cs typeface="Microsoft Sans Serif" panose="020B0604020202020204" pitchFamily="34" charset="0"/>
            </a:endParaRP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Saving the model and prediction results</a:t>
            </a:r>
            <a:endParaRPr lang="en-US" sz="2000" dirty="0">
              <a:latin typeface="Century" panose="02040604050505020304" pitchFamily="18" charset="0"/>
              <a:ea typeface="Microsoft Sans Serif" panose="020B0604020202020204" pitchFamily="34" charset="0"/>
              <a:cs typeface="Microsoft Sans Serif" panose="020B0604020202020204" pitchFamily="34" charset="0"/>
            </a:endParaRPr>
          </a:p>
          <a:p>
            <a:pPr marL="342900" indent="-342900">
              <a:buFont typeface="Courier New" panose="02070309020205020404" pitchFamily="49" charset="0"/>
              <a:buChar char="o"/>
            </a:pPr>
            <a:r>
              <a:rPr lang="en-US" sz="2000" dirty="0">
                <a:latin typeface="Century" panose="02040604050505020304" pitchFamily="18" charset="0"/>
                <a:ea typeface="Microsoft Sans Serif" panose="020B0604020202020204" pitchFamily="34" charset="0"/>
                <a:cs typeface="Microsoft Sans Serif" panose="020B0604020202020204" pitchFamily="34" charset="0"/>
              </a:rPr>
              <a:t>Conclusion</a:t>
            </a:r>
            <a:endParaRPr lang="en-US" sz="2000" dirty="0">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3" name="TextBox 2"/>
          <p:cNvSpPr txBox="1"/>
          <p:nvPr/>
        </p:nvSpPr>
        <p:spPr>
          <a:xfrm>
            <a:off x="961053" y="532392"/>
            <a:ext cx="6108970" cy="707886"/>
          </a:xfrm>
          <a:prstGeom prst="rect">
            <a:avLst/>
          </a:prstGeom>
          <a:noFill/>
        </p:spPr>
        <p:txBody>
          <a:bodyPr wrap="square">
            <a:spAutoFit/>
          </a:bodyPr>
          <a:lstStyle/>
          <a:p>
            <a:r>
              <a:rPr lang="en-US" sz="4000" dirty="0">
                <a:ln w="0"/>
                <a:solidFill>
                  <a:schemeClr val="accent2">
                    <a:lumMod val="50000"/>
                  </a:schemeClr>
                </a:solidFill>
                <a:effectLst>
                  <a:reflection blurRad="6350" stA="53000" endA="300" endPos="35500" dir="5400000" sy="-90000" algn="bl" rotWithShape="0"/>
                </a:effectLst>
                <a:latin typeface="+mj-lt"/>
              </a:rPr>
              <a:t>Agenda</a:t>
            </a:r>
            <a:endParaRPr lang="en-IN" sz="4000" dirty="0">
              <a:ln w="0"/>
              <a:solidFill>
                <a:schemeClr val="accent2">
                  <a:lumMod val="50000"/>
                </a:schemeClr>
              </a:solidFill>
              <a:effectLst>
                <a:reflection blurRad="6350" stA="53000" endA="300" endPos="35500" dir="5400000" sy="-90000" algn="bl" rotWithShape="0"/>
              </a:effectLst>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99226" y="157646"/>
            <a:ext cx="12192000" cy="461665"/>
          </a:xfrm>
          <a:prstGeom prst="rect">
            <a:avLst/>
          </a:prstGeom>
          <a:noFill/>
        </p:spPr>
        <p:txBody>
          <a:bodyPr wrap="square">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Numerical Variables vs Label</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7316" y="871982"/>
            <a:ext cx="4779458" cy="316817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3135" y="871982"/>
            <a:ext cx="6782941" cy="30908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4040157"/>
            <a:ext cx="5253135" cy="2970044"/>
          </a:xfrm>
          <a:prstGeom prst="rect">
            <a:avLst/>
          </a:prstGeom>
          <a:noFill/>
        </p:spPr>
        <p:txBody>
          <a:bodyPr wrap="square" rtlCol="0">
            <a:spAutoFit/>
          </a:bodyPr>
          <a:lstStyle/>
          <a:p>
            <a:pPr marL="285750" indent="-285750" algn="just">
              <a:buFont typeface="Wingdings" panose="05000000000000000000" pitchFamily="2" charset="2"/>
              <a:buChar char="ü"/>
            </a:pPr>
            <a:r>
              <a:rPr lang="en-IN" sz="1700" b="1" dirty="0" err="1">
                <a:effectLst/>
                <a:latin typeface="Century" panose="02040604050505020304" pitchFamily="18" charset="0"/>
                <a:ea typeface="Calibri" panose="020F0502020204030204" pitchFamily="34" charset="0"/>
                <a:cs typeface="Times New Roman" panose="02020603050405020304" pitchFamily="18" charset="0"/>
              </a:rPr>
              <a:t>Car_Price</a:t>
            </a:r>
            <a:r>
              <a:rPr lang="en-IN" sz="1700" b="1" dirty="0">
                <a:effectLst/>
                <a:latin typeface="Century" panose="02040604050505020304" pitchFamily="18" charset="0"/>
                <a:ea typeface="Calibri" panose="020F0502020204030204" pitchFamily="34" charset="0"/>
                <a:cs typeface="Times New Roman" panose="02020603050405020304" pitchFamily="18" charset="0"/>
              </a:rPr>
              <a:t> vs </a:t>
            </a:r>
            <a:r>
              <a:rPr lang="en-IN" sz="1700" b="1" dirty="0" err="1">
                <a:effectLst/>
                <a:latin typeface="Century" panose="02040604050505020304" pitchFamily="18" charset="0"/>
                <a:ea typeface="Calibri" panose="020F0502020204030204" pitchFamily="34" charset="0"/>
                <a:cs typeface="Times New Roman" panose="02020603050405020304" pitchFamily="18" charset="0"/>
              </a:rPr>
              <a:t>top_speed</a:t>
            </a:r>
            <a:r>
              <a:rPr lang="en-IN" sz="1700" b="1" dirty="0">
                <a:effectLst/>
                <a:latin typeface="Century" panose="02040604050505020304" pitchFamily="18" charset="0"/>
                <a:ea typeface="Calibri" panose="020F0502020204030204" pitchFamily="34" charset="0"/>
                <a:cs typeface="Times New Roman" panose="02020603050405020304" pitchFamily="18" charset="0"/>
              </a:rPr>
              <a:t>:</a:t>
            </a:r>
            <a:r>
              <a:rPr lang="en-IN" sz="1700" dirty="0">
                <a:effectLst/>
                <a:latin typeface="Century" panose="02040604050505020304" pitchFamily="18" charset="0"/>
                <a:ea typeface="Calibri" panose="020F0502020204030204" pitchFamily="34" charset="0"/>
                <a:cs typeface="Calibri" panose="020F0502020204030204" pitchFamily="34" charset="0"/>
              </a:rPr>
              <a:t> From the graph, we can notice there is a positive linear relation between car price and the maximum speed limit of the car. The cars that had a top speed in the range of 120 km/hr to 250 km/hr have a higher price and there is a very less number of cars that have a top speed below 100km/hr. So, we can conclude that as the maximum speed limit of the car (</a:t>
            </a:r>
            <a:r>
              <a:rPr lang="en-IN" sz="1700" dirty="0" err="1">
                <a:effectLst/>
                <a:latin typeface="Century" panose="02040604050505020304" pitchFamily="18" charset="0"/>
                <a:ea typeface="Calibri" panose="020F0502020204030204" pitchFamily="34" charset="0"/>
                <a:cs typeface="Calibri" panose="020F0502020204030204" pitchFamily="34" charset="0"/>
              </a:rPr>
              <a:t>top_speed</a:t>
            </a:r>
            <a:r>
              <a:rPr lang="en-IN" sz="1700" dirty="0">
                <a:effectLst/>
                <a:latin typeface="Century" panose="02040604050505020304" pitchFamily="18" charset="0"/>
                <a:ea typeface="Calibri" panose="020F0502020204030204" pitchFamily="34" charset="0"/>
                <a:cs typeface="Calibri" panose="020F0502020204030204" pitchFamily="34" charset="0"/>
              </a:rPr>
              <a:t>) increases, the car price also increases.</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sz="1700" dirty="0"/>
          </a:p>
        </p:txBody>
      </p:sp>
      <p:sp>
        <p:nvSpPr>
          <p:cNvPr id="5" name="TextBox 4"/>
          <p:cNvSpPr txBox="1"/>
          <p:nvPr/>
        </p:nvSpPr>
        <p:spPr>
          <a:xfrm>
            <a:off x="5822303" y="4040156"/>
            <a:ext cx="5943600" cy="2031325"/>
          </a:xfrm>
          <a:prstGeom prst="rect">
            <a:avLst/>
          </a:prstGeom>
          <a:noFill/>
        </p:spPr>
        <p:txBody>
          <a:bodyPr wrap="square" rtlCol="0">
            <a:spAutoFit/>
          </a:bodyPr>
          <a:lstStyle/>
          <a:p>
            <a:pPr marL="285750" indent="-285750" algn="just">
              <a:buFont typeface="Wingdings" panose="05000000000000000000" pitchFamily="2" charset="2"/>
              <a:buChar char="ü"/>
            </a:pPr>
            <a:r>
              <a:rPr lang="en-IN" sz="1800" b="1" dirty="0" err="1">
                <a:effectLst/>
                <a:latin typeface="Century" panose="02040604050505020304" pitchFamily="18" charset="0"/>
                <a:ea typeface="Calibri" panose="020F0502020204030204" pitchFamily="34" charset="0"/>
              </a:rPr>
              <a:t>Car_Price</a:t>
            </a:r>
            <a:r>
              <a:rPr lang="en-IN" sz="1800" b="1" dirty="0">
                <a:effectLst/>
                <a:latin typeface="Century" panose="02040604050505020304" pitchFamily="18" charset="0"/>
                <a:ea typeface="Calibri" panose="020F0502020204030204" pitchFamily="34" charset="0"/>
              </a:rPr>
              <a:t> vs </a:t>
            </a:r>
            <a:r>
              <a:rPr lang="en-IN" sz="1800" b="1" dirty="0" err="1">
                <a:effectLst/>
                <a:latin typeface="Century" panose="02040604050505020304" pitchFamily="18" charset="0"/>
                <a:ea typeface="Calibri" panose="020F0502020204030204" pitchFamily="34" charset="0"/>
              </a:rPr>
              <a:t>Car_age</a:t>
            </a:r>
            <a:r>
              <a:rPr lang="en-IN" sz="1800" b="1" dirty="0">
                <a:effectLst/>
                <a:latin typeface="Century" panose="02040604050505020304" pitchFamily="18" charset="0"/>
                <a:ea typeface="Calibri" panose="020F0502020204030204" pitchFamily="34" charset="0"/>
              </a:rPr>
              <a:t>:</a:t>
            </a:r>
            <a:r>
              <a:rPr lang="en-IN" sz="1800" dirty="0">
                <a:effectLst/>
                <a:latin typeface="Century" panose="02040604050505020304" pitchFamily="18" charset="0"/>
                <a:ea typeface="Calibri" panose="020F0502020204030204" pitchFamily="34" charset="0"/>
              </a:rPr>
              <a:t> From the above strip plot we can say that the older cars are having very lower prices when compared to the new cars which are the cars having very less age. So, there is a negative relation between car price and the age of the cars and we can conclude as the age decreases, the car prices increase.</a:t>
            </a:r>
            <a:endParaRPr lang="en-IN" dirty="0">
              <a:latin typeface="Century" panose="020406040505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7746" y="428869"/>
            <a:ext cx="11383347" cy="461665"/>
          </a:xfrm>
          <a:prstGeom prst="rect">
            <a:avLst/>
          </a:prstGeom>
          <a:noFill/>
        </p:spPr>
        <p:txBody>
          <a:bodyPr wrap="square" rtlCol="0">
            <a:spAutoFit/>
          </a:bodyPr>
          <a:lstStyle/>
          <a:p>
            <a:pPr algn="ctr"/>
            <a:r>
              <a:rPr lang="en-US"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rPr>
              <a:t>Bivariate Analysis: Visualizing Two Independent Variables</a:t>
            </a:r>
            <a:endParaRPr lang="en-IN" sz="2400" u="sng" spc="50" dirty="0">
              <a:ln w="0"/>
              <a:solidFill>
                <a:schemeClr val="accent6">
                  <a:lumMod val="75000"/>
                </a:schemeClr>
              </a:solidFill>
              <a:effectLst>
                <a:innerShdw blurRad="63500" dist="50800" dir="13500000">
                  <a:srgbClr val="000000">
                    <a:alpha val="50000"/>
                  </a:srgbClr>
                </a:innerShdw>
              </a:effectLst>
              <a:latin typeface="Bookman Old Style" panose="020506040505050202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410547" y="1395044"/>
            <a:ext cx="2641182" cy="1852010"/>
          </a:xfrm>
          <a:prstGeom prst="rect">
            <a:avLst/>
          </a:prstGeom>
          <a:noFill/>
          <a:ln>
            <a:noFill/>
          </a:ln>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49668" y="1303312"/>
            <a:ext cx="3308520" cy="2035474"/>
          </a:xfrm>
          <a:prstGeom prst="rect">
            <a:avLst/>
          </a:prstGeom>
          <a:noFill/>
          <a:ln>
            <a:no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39396" y="1303312"/>
            <a:ext cx="5027334" cy="2274537"/>
          </a:xfrm>
          <a:prstGeom prst="rect">
            <a:avLst/>
          </a:prstGeom>
          <a:noFill/>
          <a:ln>
            <a:noFill/>
          </a:ln>
        </p:spPr>
      </p:pic>
      <p:sp>
        <p:nvSpPr>
          <p:cNvPr id="6" name="TextBox 5"/>
          <p:cNvSpPr txBox="1"/>
          <p:nvPr/>
        </p:nvSpPr>
        <p:spPr>
          <a:xfrm>
            <a:off x="189567" y="3610946"/>
            <a:ext cx="11793894" cy="3293209"/>
          </a:xfrm>
          <a:prstGeom prst="rect">
            <a:avLst/>
          </a:prstGeom>
          <a:noFill/>
        </p:spPr>
        <p:txBody>
          <a:bodyPr wrap="square" rtlCol="0">
            <a:spAutoFit/>
          </a:bodyPr>
          <a:lstStyle/>
          <a:p>
            <a:pPr marL="285750" indent="-285750" algn="just">
              <a:buFont typeface="Wingdings" panose="05000000000000000000" pitchFamily="2" charset="2"/>
              <a:buChar char="Ø"/>
            </a:pPr>
            <a:r>
              <a:rPr lang="en-IN" sz="1600" b="1"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Fuel_type</a:t>
            </a:r>
            <a:r>
              <a:rPr lang="en-IN" sz="1600" b="1"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vs </a:t>
            </a:r>
            <a:r>
              <a:rPr lang="en-IN" sz="1600" b="1"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Milage_in_km</a:t>
            </a:r>
            <a:r>
              <a:rPr lang="en-IN" sz="1600" b="1"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r>
              <a:rPr lang="en-IN" sz="1600" b="1"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ltr</a:t>
            </a:r>
            <a:r>
              <a:rPr lang="en-IN" sz="1600" b="1"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The violin plot gives the relation between Milage in km/</a:t>
            </a:r>
            <a:r>
              <a:rPr lang="en-IN" sz="1600" dirty="0" err="1">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ltr</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 and Fuel type based on gear transmission. As we can observe the cars with Manual gear transmissions which are using CNG as fuel are having good mileage compared to other fuel types.</a:t>
            </a:r>
            <a:endPar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endParaRPr>
          </a:p>
          <a:p>
            <a:pPr marL="285750" indent="-285750" algn="just">
              <a:buFont typeface="Wingdings" panose="05000000000000000000" pitchFamily="2" charset="2"/>
              <a:buChar char="Ø"/>
            </a:pPr>
            <a:endPar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endParaRPr>
          </a:p>
          <a:p>
            <a:pPr marL="285750" indent="-285750" algn="just">
              <a:buFont typeface="Wingdings" panose="05000000000000000000" pitchFamily="2" charset="2"/>
              <a:buChar char="Ø"/>
            </a:pPr>
            <a:r>
              <a:rPr lang="en-IN" sz="1600" b="1" dirty="0" err="1">
                <a:effectLst/>
                <a:latin typeface="Century" panose="02040604050505020304" pitchFamily="18" charset="0"/>
                <a:ea typeface="Times New Roman" panose="02020603050405020304" pitchFamily="18" charset="0"/>
              </a:rPr>
              <a:t>Car_age</a:t>
            </a:r>
            <a:r>
              <a:rPr lang="en-IN" sz="1600" b="1" dirty="0">
                <a:effectLst/>
                <a:latin typeface="Century" panose="02040604050505020304" pitchFamily="18" charset="0"/>
                <a:ea typeface="Times New Roman" panose="02020603050405020304" pitchFamily="18" charset="0"/>
              </a:rPr>
              <a:t> vs </a:t>
            </a:r>
            <a:r>
              <a:rPr lang="en-IN" sz="1600" b="1" dirty="0" err="1">
                <a:effectLst/>
                <a:latin typeface="Century" panose="02040604050505020304" pitchFamily="18" charset="0"/>
                <a:ea typeface="Times New Roman" panose="02020603050405020304" pitchFamily="18" charset="0"/>
              </a:rPr>
              <a:t>Running_in_kms</a:t>
            </a:r>
            <a:r>
              <a:rPr lang="en-IN" sz="1600" b="1" dirty="0">
                <a:effectLst/>
                <a:latin typeface="Century" panose="02040604050505020304" pitchFamily="18" charset="0"/>
                <a:ea typeface="Times New Roman" panose="02020603050405020304" pitchFamily="18" charset="0"/>
              </a:rPr>
              <a:t>:</a:t>
            </a:r>
            <a:r>
              <a:rPr lang="en-IN" sz="1600" dirty="0">
                <a:effectLst/>
                <a:latin typeface="Century" panose="02040604050505020304" pitchFamily="18" charset="0"/>
                <a:ea typeface="Times New Roman" panose="02020603050405020304" pitchFamily="18" charset="0"/>
              </a:rPr>
              <a:t> The above graph represents </a:t>
            </a:r>
            <a:r>
              <a:rPr lang="en-IN" sz="1600" dirty="0" err="1">
                <a:effectLst/>
                <a:latin typeface="Century" panose="02040604050505020304" pitchFamily="18" charset="0"/>
                <a:ea typeface="Times New Roman" panose="02020603050405020304" pitchFamily="18" charset="0"/>
              </a:rPr>
              <a:t>car_age</a:t>
            </a:r>
            <a:r>
              <a:rPr lang="en-IN" sz="1600" dirty="0">
                <a:effectLst/>
                <a:latin typeface="Century" panose="02040604050505020304" pitchFamily="18" charset="0"/>
                <a:ea typeface="Times New Roman" panose="02020603050405020304" pitchFamily="18" charset="0"/>
              </a:rPr>
              <a:t> vs Running in km. The cars which have their age from 2 years to 16 years have highly used. That is the running kits for these cars are around 1 lakh km.</a:t>
            </a:r>
            <a:endParaRPr lang="en-IN" sz="1600" dirty="0">
              <a:effectLst/>
              <a:latin typeface="Century" panose="02040604050505020304" pitchFamily="18" charset="0"/>
              <a:ea typeface="Times New Roman" panose="02020603050405020304" pitchFamily="18" charset="0"/>
            </a:endParaRPr>
          </a:p>
          <a:p>
            <a:pPr marL="285750" indent="-285750" algn="just">
              <a:buFont typeface="Wingdings" panose="05000000000000000000" pitchFamily="2" charset="2"/>
              <a:buChar char="Ø"/>
            </a:pPr>
            <a:endParaRPr lang="en-IN" sz="1600" dirty="0">
              <a:effectLst/>
              <a:latin typeface="Century" panose="02040604050505020304" pitchFamily="18" charset="0"/>
              <a:ea typeface="Times New Roman" panose="02020603050405020304" pitchFamily="18" charset="0"/>
            </a:endParaRPr>
          </a:p>
          <a:p>
            <a:pPr marL="285750" indent="-285750" algn="just">
              <a:buFont typeface="Wingdings" panose="05000000000000000000" pitchFamily="2" charset="2"/>
              <a:buChar char="Ø"/>
            </a:pPr>
            <a:r>
              <a:rPr lang="en-IN" sz="16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Seating_cap</a:t>
            </a:r>
            <a:r>
              <a:rPr lang="en-IN" sz="16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6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Max_power</a:t>
            </a:r>
            <a:r>
              <a:rPr lang="en-IN" sz="16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6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cars with a seating capacity of 5 have a high maximum power of engine used in cars and the cars with a 10 seating capacity have very less maximum engine power.</a:t>
            </a:r>
            <a:endParaRPr lang="en-IN" sz="1600" dirty="0">
              <a:solidFill>
                <a:srgbClr val="000000"/>
              </a:solidFill>
              <a:effectLst/>
              <a:latin typeface="Century" panose="02040604050505020304" pitchFamily="18"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Ø"/>
            </a:pPr>
            <a:endParaRPr lang="en-IN" sz="1600" dirty="0">
              <a:latin typeface="Century" panose="020406040505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r>
              <a:rPr lang="en-IN" sz="16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Fuel_type</a:t>
            </a:r>
            <a:r>
              <a:rPr lang="en-IN" sz="16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 vs </a:t>
            </a:r>
            <a:r>
              <a:rPr lang="en-IN" sz="1600" b="1" dirty="0" err="1">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Car_age</a:t>
            </a:r>
            <a:r>
              <a:rPr lang="en-IN" sz="1600" b="1" dirty="0">
                <a:solidFill>
                  <a:srgbClr val="000000"/>
                </a:solidFill>
                <a:effectLst/>
                <a:latin typeface="Century" panose="02040604050505020304" pitchFamily="18" charset="0"/>
                <a:ea typeface="Calibri" panose="020F0502020204030204" pitchFamily="34" charset="0"/>
                <a:cs typeface="Times New Roman" panose="02020603050405020304" pitchFamily="18" charset="0"/>
              </a:rPr>
              <a:t>:</a:t>
            </a:r>
            <a:r>
              <a:rPr lang="en-IN" sz="16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 The cars which are using Patrol and Diesel as the fuel have high age and the cars with low age are using electricity as the fuel.</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23783" y="257452"/>
            <a:ext cx="11221374" cy="553998"/>
          </a:xfrm>
          <a:prstGeom prst="rect">
            <a:avLst/>
          </a:prstGeom>
          <a:noFill/>
        </p:spPr>
        <p:txBody>
          <a:bodyPr wrap="square">
            <a:spAutoFit/>
          </a:bodyPr>
          <a:lstStyle/>
          <a:p>
            <a:r>
              <a:rPr lang="en-US" sz="3000" u="sng" dirty="0">
                <a:solidFill>
                  <a:schemeClr val="accent6">
                    <a:lumMod val="75000"/>
                  </a:schemeClr>
                </a:solidFill>
                <a:latin typeface="Bookman Old Style" panose="02050604050505020204" pitchFamily="18" charset="0"/>
              </a:rPr>
              <a:t>Identifying the outliers using box plot</a:t>
            </a:r>
            <a:endParaRPr lang="en-IN" sz="3000" u="sng" dirty="0">
              <a:solidFill>
                <a:schemeClr val="accent6">
                  <a:lumMod val="75000"/>
                </a:schemeClr>
              </a:solidFill>
              <a:latin typeface="Bookman Old Style" panose="02050604050505020204" pitchFamily="18" charset="0"/>
            </a:endParaRPr>
          </a:p>
        </p:txBody>
      </p:sp>
      <p:sp>
        <p:nvSpPr>
          <p:cNvPr id="6" name="TextBox 5"/>
          <p:cNvSpPr txBox="1"/>
          <p:nvPr/>
        </p:nvSpPr>
        <p:spPr>
          <a:xfrm>
            <a:off x="6096000" y="1145218"/>
            <a:ext cx="5790136" cy="5355312"/>
          </a:xfrm>
          <a:prstGeom prst="rect">
            <a:avLst/>
          </a:prstGeom>
          <a:noFill/>
        </p:spPr>
        <p:txBody>
          <a:bodyPr wrap="square">
            <a:spAutoFit/>
          </a:bodyPr>
          <a:lstStyle/>
          <a:p>
            <a:pPr marL="285750" indent="-285750" algn="just">
              <a:buFont typeface="Wingdings" panose="05000000000000000000" pitchFamily="2" charset="2"/>
              <a:buChar char="ü"/>
            </a:pPr>
            <a:r>
              <a:rPr lang="en-US" b="0" i="0" dirty="0">
                <a:effectLst/>
                <a:latin typeface="Century" panose="02040604050505020304" pitchFamily="18" charset="0"/>
              </a:rPr>
              <a:t>A box plot is used to summarize data sets by using the box and whisker plot method. This function helps to understand the data summary properly. Box plots can be very useful when we want to know how the data is distributed and spread. Three types of quartiles are used in the box plot to plot the data. These values include the median, maximum, minimum, upper-quartile, and lower-quartile statistical values. A box plot summarizes this data in the 25</a:t>
            </a:r>
            <a:r>
              <a:rPr lang="en-US" b="0" i="0" baseline="30000" dirty="0">
                <a:effectLst/>
                <a:latin typeface="Century" panose="02040604050505020304" pitchFamily="18" charset="0"/>
              </a:rPr>
              <a:t>th</a:t>
            </a:r>
            <a:r>
              <a:rPr lang="en-US" b="0" i="0" dirty="0">
                <a:effectLst/>
                <a:latin typeface="Century" panose="02040604050505020304" pitchFamily="18" charset="0"/>
              </a:rPr>
              <a:t>, 50</a:t>
            </a:r>
            <a:r>
              <a:rPr lang="en-US" b="0" i="0" baseline="30000" dirty="0">
                <a:effectLst/>
                <a:latin typeface="Century" panose="02040604050505020304" pitchFamily="18" charset="0"/>
              </a:rPr>
              <a:t>th</a:t>
            </a:r>
            <a:r>
              <a:rPr lang="en-US" b="0" i="0" dirty="0">
                <a:effectLst/>
                <a:latin typeface="Century" panose="02040604050505020304" pitchFamily="18" charset="0"/>
              </a:rPr>
              <a:t>, and 75</a:t>
            </a:r>
            <a:r>
              <a:rPr lang="en-US" b="0" i="0" baseline="30000" dirty="0">
                <a:effectLst/>
                <a:latin typeface="Century" panose="02040604050505020304" pitchFamily="18" charset="0"/>
              </a:rPr>
              <a:t>th</a:t>
            </a:r>
            <a:r>
              <a:rPr lang="en-US" b="0" i="0" dirty="0">
                <a:effectLst/>
                <a:latin typeface="Century" panose="02040604050505020304" pitchFamily="18" charset="0"/>
              </a:rPr>
              <a:t> percentiles.</a:t>
            </a:r>
            <a:endParaRPr lang="en-US" b="0" i="0" dirty="0">
              <a:effectLst/>
              <a:latin typeface="Century" panose="02040604050505020304" pitchFamily="18" charset="0"/>
            </a:endParaRPr>
          </a:p>
          <a:p>
            <a:endParaRPr lang="en-US" dirty="0">
              <a:solidFill>
                <a:srgbClr val="000000"/>
              </a:solidFill>
              <a:latin typeface="Helvetica Neue"/>
            </a:endParaRPr>
          </a:p>
          <a:p>
            <a:pPr marL="285750" indent="-285750" algn="just">
              <a:buFont typeface="Wingdings" panose="05000000000000000000" pitchFamily="2" charset="2"/>
              <a:buChar char="ü"/>
            </a:pPr>
            <a:r>
              <a:rPr lang="en-US" b="0" i="0" dirty="0">
                <a:solidFill>
                  <a:srgbClr val="000000"/>
                </a:solidFill>
                <a:effectLst/>
                <a:latin typeface="Century" panose="02040604050505020304" pitchFamily="18" charset="0"/>
              </a:rPr>
              <a:t>From the box plot we can notice the outliers present in all the features except the length column. </a:t>
            </a:r>
            <a:r>
              <a:rPr lang="en-US" dirty="0">
                <a:solidFill>
                  <a:srgbClr val="000000"/>
                </a:solidFill>
                <a:latin typeface="Century" panose="02040604050505020304" pitchFamily="18" charset="0"/>
              </a:rPr>
              <a:t>I have r</a:t>
            </a:r>
            <a:r>
              <a:rPr lang="en-US" b="0" i="0" dirty="0">
                <a:solidFill>
                  <a:srgbClr val="000000"/>
                </a:solidFill>
                <a:effectLst/>
                <a:latin typeface="Century" panose="02040604050505020304" pitchFamily="18" charset="0"/>
              </a:rPr>
              <a:t>emoved the outliers using the </a:t>
            </a:r>
            <a:r>
              <a:rPr lang="en-US" b="0" i="0" dirty="0" err="1">
                <a:solidFill>
                  <a:srgbClr val="000000"/>
                </a:solidFill>
                <a:effectLst/>
                <a:latin typeface="Century" panose="02040604050505020304" pitchFamily="18" charset="0"/>
              </a:rPr>
              <a:t>Zscore</a:t>
            </a:r>
            <a:r>
              <a:rPr lang="en-US" b="0" i="0" dirty="0">
                <a:solidFill>
                  <a:srgbClr val="000000"/>
                </a:solidFill>
                <a:effectLst/>
                <a:latin typeface="Century" panose="02040604050505020304" pitchFamily="18" charset="0"/>
              </a:rPr>
              <a:t> method except for length and </a:t>
            </a:r>
            <a:r>
              <a:rPr lang="en-US" b="0" i="0" dirty="0" err="1">
                <a:solidFill>
                  <a:srgbClr val="000000"/>
                </a:solidFill>
                <a:effectLst/>
                <a:latin typeface="Century" panose="02040604050505020304" pitchFamily="18" charset="0"/>
              </a:rPr>
              <a:t>Car_Price</a:t>
            </a:r>
            <a:r>
              <a:rPr lang="en-US" b="0" i="0" dirty="0">
                <a:solidFill>
                  <a:srgbClr val="000000"/>
                </a:solidFill>
                <a:effectLst/>
                <a:latin typeface="Century" panose="02040604050505020304" pitchFamily="18" charset="0"/>
              </a:rPr>
              <a:t>. Since </a:t>
            </a:r>
            <a:r>
              <a:rPr lang="en-US" b="0" i="0" dirty="0" err="1">
                <a:solidFill>
                  <a:srgbClr val="000000"/>
                </a:solidFill>
                <a:effectLst/>
                <a:latin typeface="Century" panose="02040604050505020304" pitchFamily="18" charset="0"/>
              </a:rPr>
              <a:t>Car_Price</a:t>
            </a:r>
            <a:r>
              <a:rPr lang="en-US" b="0" i="0" dirty="0">
                <a:solidFill>
                  <a:srgbClr val="000000"/>
                </a:solidFill>
                <a:effectLst/>
                <a:latin typeface="Century" panose="02040604050505020304" pitchFamily="18" charset="0"/>
              </a:rPr>
              <a:t> is our target column we should not lose any data by removing outliers in this column.</a:t>
            </a:r>
            <a:endParaRPr lang="en-IN" dirty="0">
              <a:latin typeface="Century" panose="02040604050505020304" pitchFamily="18" charset="0"/>
            </a:endParaRPr>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3783" y="952557"/>
            <a:ext cx="5541068" cy="54636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93100" y="-38462"/>
            <a:ext cx="10935479" cy="553998"/>
          </a:xfrm>
          <a:prstGeom prst="rect">
            <a:avLst/>
          </a:prstGeom>
          <a:noFill/>
        </p:spPr>
        <p:txBody>
          <a:bodyPr wrap="square">
            <a:spAutoFit/>
          </a:bodyPr>
          <a:lstStyle/>
          <a:p>
            <a:pPr algn="ctr"/>
            <a:r>
              <a:rPr lang="en-US" sz="3000" u="sng" dirty="0">
                <a:solidFill>
                  <a:schemeClr val="accent6">
                    <a:lumMod val="75000"/>
                  </a:schemeClr>
                </a:solidFill>
                <a:latin typeface="Bookman Old Style" panose="02050604050505020204" pitchFamily="18" charset="0"/>
              </a:rPr>
              <a:t>Correlation Between Features and Label</a:t>
            </a:r>
            <a:endParaRPr lang="en-IN" sz="3000" u="sng" dirty="0">
              <a:solidFill>
                <a:schemeClr val="accent6">
                  <a:lumMod val="75000"/>
                </a:schemeClr>
              </a:solidFill>
              <a:latin typeface="Bookman Old Style" panose="02050604050505020204" pitchFamily="18" charset="0"/>
            </a:endParaRPr>
          </a:p>
        </p:txBody>
      </p:sp>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1286" y="878502"/>
            <a:ext cx="5623626" cy="37226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11286" y="4848643"/>
            <a:ext cx="11206066" cy="1754326"/>
          </a:xfrm>
          <a:prstGeom prst="rect">
            <a:avLst/>
          </a:prstGeom>
          <a:noFill/>
        </p:spPr>
        <p:txBody>
          <a:bodyPr wrap="square">
            <a:spAutoFit/>
          </a:bodyPr>
          <a:lstStyle/>
          <a:p>
            <a:pPr marL="285750" indent="-285750" algn="just">
              <a:buFont typeface="Wingdings" panose="05000000000000000000" pitchFamily="2" charset="2"/>
              <a:buChar char="v"/>
            </a:pPr>
            <a:r>
              <a:rPr lang="en-US" b="0" i="0" dirty="0">
                <a:effectLst/>
                <a:latin typeface="Century" panose="02040604050505020304" pitchFamily="18" charset="0"/>
              </a:rPr>
              <a:t>From the heat map and bar plot we can observe the positive and negative correlation between the label and features. From the heat map, we can notice that the dark shades are highly positively correlated and light shades are highly negatively correlated with the target variable.</a:t>
            </a:r>
            <a:endParaRPr lang="en-US" b="0" i="0" dirty="0">
              <a:effectLst/>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We can observe from the map that most of the columns are highly correlated with each other which leads to a multicollinearity problem. So, I checked the VIF value and removed the columns having high VIF values to overcome this multicollinearity problem.</a:t>
            </a:r>
            <a:endParaRPr lang="en-IN" dirty="0">
              <a:latin typeface="Century" panose="02040604050505020304" pitchFamily="18" charset="0"/>
            </a:endParaRPr>
          </a:p>
        </p:txBody>
      </p:sp>
      <p:pic>
        <p:nvPicPr>
          <p:cNvPr id="1229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7090" y="1287695"/>
            <a:ext cx="5567265" cy="31793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3637" y="490155"/>
            <a:ext cx="11224726" cy="553998"/>
          </a:xfrm>
          <a:prstGeom prst="rect">
            <a:avLst/>
          </a:prstGeom>
          <a:noFill/>
        </p:spPr>
        <p:txBody>
          <a:bodyPr wrap="square">
            <a:spAutoFit/>
          </a:bodyPr>
          <a:lstStyle/>
          <a:p>
            <a:r>
              <a:rPr lang="en-US" sz="3000" u="sng" dirty="0">
                <a:solidFill>
                  <a:schemeClr val="accent6">
                    <a:lumMod val="75000"/>
                  </a:schemeClr>
                </a:solidFill>
                <a:latin typeface="Century" panose="02040604050505020304" pitchFamily="18" charset="0"/>
              </a:rPr>
              <a:t>Data Analysis Steps done</a:t>
            </a:r>
            <a:endParaRPr lang="en-IN" sz="3000" u="sng" dirty="0">
              <a:solidFill>
                <a:schemeClr val="accent6">
                  <a:lumMod val="75000"/>
                </a:schemeClr>
              </a:solidFill>
              <a:latin typeface="Century" panose="02040604050505020304" pitchFamily="18" charset="0"/>
            </a:endParaRPr>
          </a:p>
        </p:txBody>
      </p:sp>
      <p:sp>
        <p:nvSpPr>
          <p:cNvPr id="5" name="TextBox 4"/>
          <p:cNvSpPr txBox="1"/>
          <p:nvPr/>
        </p:nvSpPr>
        <p:spPr>
          <a:xfrm>
            <a:off x="485192" y="1486943"/>
            <a:ext cx="11224726" cy="4524315"/>
          </a:xfrm>
          <a:prstGeom prst="rect">
            <a:avLst/>
          </a:prstGeom>
          <a:noFill/>
        </p:spPr>
        <p:txBody>
          <a:bodyPr wrap="square">
            <a:spAutoFit/>
          </a:bodyPr>
          <a:lstStyle/>
          <a:p>
            <a:pPr marL="285750" indent="-285750" algn="just">
              <a:buFont typeface="Wingdings" panose="05000000000000000000" pitchFamily="2" charset="2"/>
              <a:buChar char="v"/>
            </a:pPr>
            <a:r>
              <a:rPr lang="en-US" dirty="0">
                <a:latin typeface="Century" panose="02040604050505020304" pitchFamily="18" charset="0"/>
              </a:rPr>
              <a:t>I have done feature engineering steps like feature extraction and feature selection to improve data normality and linearity.</a:t>
            </a:r>
            <a:endParaRPr lang="en-US" dirty="0">
              <a:latin typeface="Century" panose="02040604050505020304" pitchFamily="18" charset="0"/>
            </a:endParaRP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Identified outliers using boxplots and removed outliers using the </a:t>
            </a:r>
            <a:r>
              <a:rPr lang="en-US" dirty="0" err="1">
                <a:latin typeface="Century" panose="02040604050505020304" pitchFamily="18" charset="0"/>
              </a:rPr>
              <a:t>Zscore</a:t>
            </a:r>
            <a:r>
              <a:rPr lang="en-US" dirty="0">
                <a:latin typeface="Century" panose="02040604050505020304" pitchFamily="18" charset="0"/>
              </a:rPr>
              <a:t> method.</a:t>
            </a:r>
            <a:endParaRPr lang="en-US" dirty="0">
              <a:latin typeface="Century" panose="02040604050505020304" pitchFamily="18" charset="0"/>
            </a:endParaRP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Identified skewness using distribution plots and removed skewness using the power transformation method (yeo-</a:t>
            </a:r>
            <a:r>
              <a:rPr lang="en-US" dirty="0" err="1">
                <a:latin typeface="Century" panose="02040604050505020304" pitchFamily="18" charset="0"/>
              </a:rPr>
              <a:t>johnson</a:t>
            </a:r>
            <a:r>
              <a:rPr lang="en-US" dirty="0">
                <a:latin typeface="Century" panose="02040604050505020304" pitchFamily="18" charset="0"/>
              </a:rPr>
              <a:t> method).</a:t>
            </a:r>
            <a:endParaRPr lang="en-US" dirty="0">
              <a:latin typeface="Century" panose="02040604050505020304" pitchFamily="18" charset="0"/>
            </a:endParaRP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Used Pearson’s correlation coefficient to check the correlation between dependent and independent variables. To visualize the correlation I have used a heatmap and bar plot. Checked for VIF and solved multicollinearity problem.</a:t>
            </a:r>
            <a:endParaRPr lang="en-US" dirty="0">
              <a:latin typeface="Century" panose="02040604050505020304" pitchFamily="18" charset="0"/>
            </a:endParaRP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I have used the </a:t>
            </a:r>
            <a:r>
              <a:rPr lang="en-US" dirty="0" err="1">
                <a:latin typeface="Century" panose="02040604050505020304" pitchFamily="18" charset="0"/>
              </a:rPr>
              <a:t>StandardScalar</a:t>
            </a:r>
            <a:r>
              <a:rPr lang="en-US" dirty="0">
                <a:latin typeface="Century" panose="02040604050505020304" pitchFamily="18" charset="0"/>
              </a:rPr>
              <a:t> method to scale the data to o</a:t>
            </a:r>
            <a:r>
              <a:rPr lang="en-US" b="0" i="0" dirty="0">
                <a:effectLst/>
                <a:latin typeface="Century" panose="02040604050505020304" pitchFamily="18" charset="0"/>
              </a:rPr>
              <a:t>vercome the issue of data biases</a:t>
            </a:r>
            <a:r>
              <a:rPr lang="en-US" dirty="0">
                <a:latin typeface="Century" panose="02040604050505020304" pitchFamily="18" charset="0"/>
              </a:rPr>
              <a:t>.</a:t>
            </a:r>
            <a:endParaRPr lang="en-US" dirty="0">
              <a:latin typeface="Century" panose="02040604050505020304" pitchFamily="18" charset="0"/>
            </a:endParaRPr>
          </a:p>
          <a:p>
            <a:pPr algn="just"/>
            <a:endParaRPr lang="en-US" dirty="0">
              <a:latin typeface="Century" panose="02040604050505020304" pitchFamily="18" charset="0"/>
            </a:endParaRPr>
          </a:p>
          <a:p>
            <a:pPr marL="285750" indent="-285750" algn="just">
              <a:buFont typeface="Wingdings" panose="05000000000000000000" pitchFamily="2" charset="2"/>
              <a:buChar char="v"/>
            </a:pPr>
            <a:r>
              <a:rPr lang="en-US" dirty="0">
                <a:latin typeface="Century" panose="02040604050505020304" pitchFamily="18" charset="0"/>
              </a:rPr>
              <a:t>Split train and test to build machine learning models. Found the best random state and best accuracy. The model building process will be shown in further steps.</a:t>
            </a:r>
            <a:endParaRPr lang="en-IN" dirty="0">
              <a:latin typeface="Century" panose="020406040505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1524" y="1241765"/>
            <a:ext cx="10879494"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Assumptions:</a:t>
            </a:r>
            <a:endParaRPr lang="en-IN" sz="3000" u="sng" dirty="0">
              <a:solidFill>
                <a:schemeClr val="accent6">
                  <a:lumMod val="75000"/>
                </a:schemeClr>
              </a:solidFill>
              <a:latin typeface="Bookman Old Style" panose="02050604050505020204" pitchFamily="18" charset="0"/>
            </a:endParaRPr>
          </a:p>
        </p:txBody>
      </p:sp>
      <p:sp>
        <p:nvSpPr>
          <p:cNvPr id="4" name="TextBox 3"/>
          <p:cNvSpPr txBox="1"/>
          <p:nvPr/>
        </p:nvSpPr>
        <p:spPr>
          <a:xfrm>
            <a:off x="656253" y="2313197"/>
            <a:ext cx="10879494" cy="3693319"/>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Century" panose="02040604050505020304" pitchFamily="18" charset="0"/>
              </a:rPr>
              <a:t>Firstly, from the problem statement we got to know that it is a Regression type problem for which we used Regression algorithms to build the model and predicted the sale price of used cars by collecting the data from the card echo website using web scraping.</a:t>
            </a:r>
            <a:endParaRPr lang="en-US" dirty="0">
              <a:latin typeface="Century" panose="02040604050505020304" pitchFamily="18" charset="0"/>
            </a:endParaRPr>
          </a:p>
          <a:p>
            <a:pPr algn="just"/>
            <a:endParaRPr lang="en-US" dirty="0">
              <a:latin typeface="Century" panose="02040604050505020304" pitchFamily="18" charset="0"/>
            </a:endParaRPr>
          </a:p>
          <a:p>
            <a:pPr marL="285750" indent="-285750" algn="just">
              <a:buFont typeface="Wingdings" panose="05000000000000000000" pitchFamily="2" charset="2"/>
              <a:buChar char="ü"/>
            </a:pPr>
            <a:r>
              <a:rPr lang="en-US" dirty="0">
                <a:latin typeface="Century" panose="02040604050505020304" pitchFamily="18" charset="0"/>
              </a:rPr>
              <a:t>Secondly, from the distribution plots and box plots, I found skewness and outliers in almost all the columns. Also, based on the analysis and visualization part we have seen some of the features have a linear relation with the label. So, I assumed these features help in model building and to predict the sale price of the old cars. Also, this model helps the car-selling dealers/companies and buyers understand the feature price of the cars. </a:t>
            </a:r>
            <a:endParaRPr lang="en-US" dirty="0">
              <a:latin typeface="Century" panose="02040604050505020304" pitchFamily="18" charset="0"/>
            </a:endParaRPr>
          </a:p>
          <a:p>
            <a:pPr marL="285750" indent="-285750" algn="just">
              <a:buFont typeface="Wingdings" panose="05000000000000000000" pitchFamily="2" charset="2"/>
              <a:buChar char="ü"/>
            </a:pPr>
            <a:endParaRPr lang="en-US" dirty="0">
              <a:latin typeface="Century" panose="02040604050505020304" pitchFamily="18" charset="0"/>
            </a:endParaRPr>
          </a:p>
          <a:p>
            <a:pPr marL="285750" indent="-285750" algn="just">
              <a:buFont typeface="Wingdings" panose="05000000000000000000" pitchFamily="2" charset="2"/>
              <a:buChar char="ü"/>
            </a:pPr>
            <a:r>
              <a:rPr lang="en-US" dirty="0">
                <a:latin typeface="Century" panose="02040604050505020304" pitchFamily="18" charset="0"/>
              </a:rPr>
              <a:t>So, </a:t>
            </a:r>
            <a:r>
              <a:rPr lang="en-IN" sz="1800" dirty="0">
                <a:effectLst/>
                <a:latin typeface="Century" panose="02040604050505020304" pitchFamily="18" charset="0"/>
                <a:ea typeface="Calibri" panose="020F0502020204030204" pitchFamily="34" charset="0"/>
                <a:cs typeface="Times New Roman" panose="02020603050405020304" pitchFamily="18" charset="0"/>
              </a:rPr>
              <a:t>I suggest that the dealers and buyers consider this model the features that were deemed as most important as seen in this study might help them estimate the car price.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r>
              <a:rPr lang="en-US" dirty="0">
                <a:latin typeface="Century" panose="02040604050505020304" pitchFamily="18" charset="0"/>
              </a:rPr>
              <a:t> </a:t>
            </a:r>
            <a:endParaRPr lang="en-IN" dirty="0">
              <a:latin typeface="Century" panose="020406040505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69167" y="261257"/>
            <a:ext cx="11224727" cy="553998"/>
          </a:xfrm>
          <a:prstGeom prst="rect">
            <a:avLst/>
          </a:prstGeom>
          <a:noFill/>
        </p:spPr>
        <p:txBody>
          <a:bodyPr wrap="square">
            <a:spAutoFit/>
          </a:bodyPr>
          <a:lstStyle/>
          <a:p>
            <a:r>
              <a:rPr lang="en-US" sz="3000" u="sng" dirty="0">
                <a:solidFill>
                  <a:schemeClr val="accent6">
                    <a:lumMod val="75000"/>
                  </a:schemeClr>
                </a:solidFill>
                <a:latin typeface="Bookman Old Style" panose="02050604050505020204" pitchFamily="18" charset="0"/>
              </a:rPr>
              <a:t>Model Building:</a:t>
            </a:r>
            <a:endParaRPr lang="en-IN" sz="3000" u="sng" dirty="0">
              <a:solidFill>
                <a:schemeClr val="accent6">
                  <a:lumMod val="75000"/>
                </a:schemeClr>
              </a:solidFill>
              <a:latin typeface="Bookman Old Style" panose="02050604050505020204" pitchFamily="18" charset="0"/>
            </a:endParaRPr>
          </a:p>
        </p:txBody>
      </p:sp>
      <p:sp>
        <p:nvSpPr>
          <p:cNvPr id="7" name="TextBox 6"/>
          <p:cNvSpPr txBox="1"/>
          <p:nvPr/>
        </p:nvSpPr>
        <p:spPr>
          <a:xfrm>
            <a:off x="569167" y="1082351"/>
            <a:ext cx="11224727" cy="4979761"/>
          </a:xfrm>
          <a:prstGeom prst="rect">
            <a:avLst/>
          </a:prstGeom>
          <a:noFill/>
        </p:spPr>
        <p:txBody>
          <a:bodyPr wrap="square">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In this problem </a:t>
            </a:r>
            <a:r>
              <a:rPr lang="en-IN" dirty="0" err="1">
                <a:latin typeface="Georgia" panose="02040502050405020303" pitchFamily="18" charset="0"/>
                <a:ea typeface="Calibri" panose="020F0502020204030204" pitchFamily="34" charset="0"/>
              </a:rPr>
              <a:t>Car_Price</a:t>
            </a:r>
            <a:r>
              <a:rPr lang="en-IN" sz="1800" dirty="0">
                <a:effectLst/>
                <a:latin typeface="Georgia" panose="02040502050405020303" pitchFamily="18" charset="0"/>
                <a:ea typeface="Calibri" panose="020F0502020204030204" pitchFamily="34" charset="0"/>
              </a:rPr>
              <a:t> is</a:t>
            </a:r>
            <a:r>
              <a:rPr lang="en-IN" dirty="0">
                <a:latin typeface="Georgia" panose="02040502050405020303" pitchFamily="18" charset="0"/>
                <a:ea typeface="Calibri" panose="020F0502020204030204" pitchFamily="34" charset="0"/>
              </a:rPr>
              <a:t> </a:t>
            </a:r>
            <a:r>
              <a:rPr lang="en-IN" sz="1800" dirty="0">
                <a:effectLst/>
                <a:latin typeface="Georgia" panose="02040502050405020303" pitchFamily="18" charset="0"/>
                <a:ea typeface="Calibri" panose="020F0502020204030204" pitchFamily="34" charset="0"/>
              </a:rPr>
              <a:t>our target variable which is continuous in nature where we need to predic</a:t>
            </a:r>
            <a:r>
              <a:rPr lang="en-IN" dirty="0">
                <a:latin typeface="Georgia" panose="02040502050405020303" pitchFamily="18" charset="0"/>
                <a:ea typeface="Calibri" panose="020F0502020204030204" pitchFamily="34" charset="0"/>
              </a:rPr>
              <a:t>t the price of pre-owned cars</a:t>
            </a:r>
            <a:r>
              <a:rPr lang="en-IN" sz="1800" dirty="0">
                <a:effectLst/>
                <a:latin typeface="Georgia" panose="02040502050405020303" pitchFamily="18" charset="0"/>
                <a:ea typeface="Calibri" panose="020F0502020204030204" pitchFamily="34"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F</a:t>
            </a:r>
            <a:r>
              <a:rPr lang="en-IN" sz="1800" dirty="0">
                <a:effectLst/>
                <a:latin typeface="Georgia" panose="02040502050405020303" pitchFamily="18" charset="0"/>
                <a:ea typeface="Calibri" panose="020F0502020204030204" pitchFamily="34" charset="0"/>
              </a:rPr>
              <a:t>rom this, I can conclude that it is a </a:t>
            </a:r>
            <a:r>
              <a:rPr lang="en-IN" dirty="0">
                <a:latin typeface="Georgia" panose="02040502050405020303" pitchFamily="18" charset="0"/>
                <a:ea typeface="Calibri" panose="020F0502020204030204" pitchFamily="34" charset="0"/>
              </a:rPr>
              <a:t>Regression</a:t>
            </a:r>
            <a:r>
              <a:rPr lang="en-IN" sz="1800" dirty="0">
                <a:effectLst/>
                <a:latin typeface="Georgia" panose="02040502050405020303" pitchFamily="18" charset="0"/>
                <a:ea typeface="Calibri" panose="020F0502020204030204" pitchFamily="34" charset="0"/>
              </a:rPr>
              <a:t> type problem hence I have used the following regression algorithms. </a:t>
            </a:r>
            <a:endParaRPr lang="en-IN" sz="1800" dirty="0">
              <a:effectLst/>
              <a:latin typeface="Georgia" panose="02040502050405020303" pitchFamily="18" charset="0"/>
              <a:ea typeface="Calibri" panose="020F0502020204030204" pitchFamily="34" charset="0"/>
            </a:endParaRPr>
          </a:p>
          <a:p>
            <a:pPr marL="285750" indent="-285750" algn="just">
              <a:lnSpc>
                <a:spcPct val="107000"/>
              </a:lnSpc>
              <a:spcAft>
                <a:spcPts val="800"/>
              </a:spcAft>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Calibri" panose="020F0502020204030204" pitchFamily="34" charset="0"/>
              </a:rPr>
              <a:t>After the pre-processing and data cleaning I left with </a:t>
            </a:r>
            <a:r>
              <a:rPr lang="en-IN" dirty="0">
                <a:latin typeface="Century" panose="02040604050505020304" pitchFamily="18" charset="0"/>
                <a:ea typeface="Calibri" panose="020F0502020204030204" pitchFamily="34" charset="0"/>
                <a:cs typeface="Calibri" panose="020F0502020204030204" pitchFamily="34" charset="0"/>
              </a:rPr>
              <a:t>18</a:t>
            </a:r>
            <a:r>
              <a:rPr lang="en-IN" sz="1800" dirty="0">
                <a:effectLst/>
                <a:latin typeface="Century" panose="02040604050505020304" pitchFamily="18" charset="0"/>
                <a:ea typeface="Calibri" panose="020F0502020204030204" pitchFamily="34" charset="0"/>
                <a:cs typeface="Calibri" panose="020F0502020204030204" pitchFamily="34" charset="0"/>
              </a:rPr>
              <a:t> columns including the target and with the help of the feature importance bar graph I used these independent features for model building and prediction. </a:t>
            </a:r>
            <a:r>
              <a:rPr lang="en-IN" sz="1800" dirty="0">
                <a:effectLst/>
                <a:latin typeface="Century" panose="02040604050505020304" pitchFamily="18" charset="0"/>
                <a:ea typeface="Calibri" panose="020F0502020204030204" pitchFamily="34" charset="0"/>
                <a:cs typeface="Times New Roman" panose="02020603050405020304" pitchFamily="18" charset="0"/>
              </a:rPr>
              <a:t>The algorithms used in training the data are as follows: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Times New Roman" panose="02020603050405020304" pitchFamily="18" charset="0"/>
              </a:rPr>
              <a:t>Decision Tree Regressor</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Times New Roman" panose="02020603050405020304" pitchFamily="18" charset="0"/>
              </a:rPr>
              <a:t>Random Forest Regressor</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Extra Trees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endParaRPr lang="en-IN" dirty="0">
              <a:latin typeface="Century" panose="02040604050505020304"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Gradient Boosting </a:t>
            </a:r>
            <a:r>
              <a:rPr lang="en-IN" dirty="0">
                <a:effectLst/>
                <a:latin typeface="Century" panose="02040604050505020304" pitchFamily="18" charset="0"/>
                <a:ea typeface="Calibri" panose="020F0502020204030204" pitchFamily="34" charset="0"/>
                <a:cs typeface="Times New Roman" panose="02020603050405020304" pitchFamily="18" charset="0"/>
              </a:rPr>
              <a:t>Regressor </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Extreme Gradient Boosting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r>
              <a:rPr lang="en-IN" dirty="0">
                <a:effectLst/>
                <a:latin typeface="Century" panose="02040604050505020304" pitchFamily="18" charset="0"/>
                <a:ea typeface="Calibri" panose="020F0502020204030204" pitchFamily="34" charset="0"/>
                <a:cs typeface="Calibri" panose="020F0502020204030204" pitchFamily="34" charset="0"/>
              </a:rPr>
              <a:t> (XGB)</a:t>
            </a:r>
            <a:endParaRPr lang="en-IN" dirty="0">
              <a:latin typeface="Century" panose="02040604050505020304"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Century" panose="02040604050505020304" pitchFamily="18" charset="0"/>
                <a:ea typeface="Calibri" panose="020F0502020204030204" pitchFamily="34" charset="0"/>
                <a:cs typeface="Calibri" panose="020F0502020204030204" pitchFamily="34" charset="0"/>
              </a:rPr>
              <a:t>Bagging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err="1">
                <a:latin typeface="Century" panose="02040604050505020304" pitchFamily="18" charset="0"/>
                <a:ea typeface="Calibri" panose="020F0502020204030204" pitchFamily="34" charset="0"/>
                <a:cs typeface="Times New Roman" panose="02020603050405020304" pitchFamily="18" charset="0"/>
              </a:rPr>
              <a:t>Kneighbors</a:t>
            </a:r>
            <a:r>
              <a:rPr lang="en-IN" dirty="0">
                <a:latin typeface="Century" panose="02040604050505020304" pitchFamily="18" charset="0"/>
                <a:ea typeface="Calibri" panose="020F0502020204030204" pitchFamily="34" charset="0"/>
                <a:cs typeface="Times New Roman" panose="02020603050405020304" pitchFamily="18" charset="0"/>
              </a:rPr>
              <a:t> </a:t>
            </a:r>
            <a:r>
              <a:rPr lang="en-IN" dirty="0">
                <a:effectLst/>
                <a:latin typeface="Century" panose="02040604050505020304" pitchFamily="18" charset="0"/>
                <a:ea typeface="Calibri" panose="020F0502020204030204" pitchFamily="34" charset="0"/>
                <a:cs typeface="Times New Roman" panose="02020603050405020304" pitchFamily="18" charset="0"/>
              </a:rPr>
              <a:t>Regressor</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9" name="TextBox 8"/>
          <p:cNvSpPr txBox="1"/>
          <p:nvPr/>
        </p:nvSpPr>
        <p:spPr>
          <a:xfrm>
            <a:off x="569167" y="5635690"/>
            <a:ext cx="11224727" cy="923330"/>
          </a:xfrm>
          <a:prstGeom prst="rect">
            <a:avLst/>
          </a:prstGeom>
          <a:noFill/>
        </p:spPr>
        <p:txBody>
          <a:bodyPr wrap="square" rtlCol="0">
            <a:spAutoFit/>
          </a:bodyPr>
          <a:lstStyle/>
          <a:p>
            <a:pPr marL="285750" indent="-285750">
              <a:buFont typeface="Wingdings" panose="05000000000000000000" pitchFamily="2" charset="2"/>
              <a:buChar char="Ø"/>
            </a:pPr>
            <a:r>
              <a:rPr lang="en-IN" sz="1800" dirty="0">
                <a:effectLst/>
                <a:latin typeface="Century" panose="02040604050505020304" pitchFamily="18" charset="0"/>
                <a:ea typeface="Calibri" panose="020F0502020204030204" pitchFamily="34" charset="0"/>
                <a:cs typeface="Times New Roman" panose="02020603050405020304" pitchFamily="18" charset="0"/>
              </a:rPr>
              <a:t>I have got the best random state and maximum R2 score and then created train test split to build the above models.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401" y="155906"/>
            <a:ext cx="11299371" cy="557589"/>
          </a:xfrm>
          <a:prstGeom prst="rect">
            <a:avLst/>
          </a:prstGeom>
          <a:noFill/>
        </p:spPr>
        <p:txBody>
          <a:bodyPr wrap="square">
            <a:spAutoFit/>
          </a:bodyPr>
          <a:lstStyle/>
          <a:p>
            <a:pPr marL="857250" lvl="1" indent="-400050">
              <a:lnSpc>
                <a:spcPct val="107000"/>
              </a:lnSpc>
              <a:spcAft>
                <a:spcPts val="800"/>
              </a:spcAft>
              <a:buFont typeface="+mj-lt"/>
              <a:buAutoNum type="romanLcPeriod"/>
            </a:pPr>
            <a:r>
              <a:rPr lang="en-IN" sz="3000" u="sng" dirty="0">
                <a:solidFill>
                  <a:schemeClr val="accent6">
                    <a:lumMod val="75000"/>
                  </a:schemeClr>
                </a:solidFill>
                <a:effectLst/>
                <a:latin typeface="Bookman Old Style" panose="02050604050505020204" pitchFamily="18" charset="0"/>
                <a:ea typeface="Calibri" panose="020F0502020204030204" pitchFamily="34" charset="0"/>
                <a:cs typeface="Times New Roman" panose="02020603050405020304" pitchFamily="18" charset="0"/>
              </a:rPr>
              <a:t>Decision Tree Regressor</a:t>
            </a:r>
            <a:endParaRPr lang="en-IN" sz="3000" u="sng" dirty="0">
              <a:solidFill>
                <a:schemeClr val="accent6">
                  <a:lumMod val="75000"/>
                </a:schemeClr>
              </a:solidFill>
              <a:effectLst/>
              <a:latin typeface="Bookman Old Style" panose="02050604050505020204" pitchFamily="18"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65012" y="977418"/>
            <a:ext cx="6019833" cy="3682309"/>
          </a:xfrm>
          <a:prstGeom prst="rect">
            <a:avLst/>
          </a:prstGeom>
          <a:noFill/>
          <a:ln>
            <a:noFill/>
          </a:ln>
        </p:spPr>
      </p:pic>
      <p:sp>
        <p:nvSpPr>
          <p:cNvPr id="12" name="Flowchart: Alternate Process 11"/>
          <p:cNvSpPr/>
          <p:nvPr/>
        </p:nvSpPr>
        <p:spPr>
          <a:xfrm>
            <a:off x="7928043" y="1517515"/>
            <a:ext cx="3598945" cy="4626990"/>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the Decision Tree Regressor model and checked for its evaluation metrics. The model is giving an R2 score of 92.45%.</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dots are the predictions that the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t="5251"/>
          <a:stretch>
            <a:fillRect/>
          </a:stretch>
        </p:blipFill>
        <p:spPr bwMode="auto">
          <a:xfrm>
            <a:off x="1857162" y="4961285"/>
            <a:ext cx="2071026" cy="158543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4935" y="221449"/>
            <a:ext cx="10982130" cy="584775"/>
          </a:xfrm>
          <a:prstGeom prst="rect">
            <a:avLst/>
          </a:prstGeom>
          <a:noFill/>
        </p:spPr>
        <p:txBody>
          <a:bodyPr wrap="square" rtlCol="0">
            <a:spAutoFit/>
          </a:bodyPr>
          <a:lstStyle/>
          <a:p>
            <a:r>
              <a:rPr lang="en-US" sz="3200" dirty="0">
                <a:solidFill>
                  <a:srgbClr val="002060"/>
                </a:solidFill>
                <a:latin typeface="Century" panose="02040604050505020304" pitchFamily="18" charset="0"/>
              </a:rPr>
              <a:t> </a:t>
            </a:r>
            <a:r>
              <a:rPr lang="en-US" sz="3000" u="sng" dirty="0">
                <a:solidFill>
                  <a:schemeClr val="accent6">
                    <a:lumMod val="75000"/>
                  </a:schemeClr>
                </a:solidFill>
                <a:latin typeface="Century" panose="02040604050505020304" pitchFamily="18" charset="0"/>
              </a:rPr>
              <a:t>ii. Random Forest Regressor:</a:t>
            </a:r>
            <a:endParaRPr lang="en-US" sz="3000" u="sng" dirty="0">
              <a:solidFill>
                <a:schemeClr val="accent6">
                  <a:lumMod val="75000"/>
                </a:schemeClr>
              </a:solidFill>
              <a:latin typeface="Century" panose="02040604050505020304" pitchFamily="18" charset="0"/>
            </a:endParaRPr>
          </a:p>
        </p:txBody>
      </p:sp>
      <p:pic>
        <p:nvPicPr>
          <p:cNvPr id="10" name="Picture 9"/>
          <p:cNvPicPr>
            <a:picLocks noChangeAspect="1"/>
          </p:cNvPicPr>
          <p:nvPr/>
        </p:nvPicPr>
        <p:blipFill rotWithShape="1">
          <a:blip r:embed="rId1">
            <a:extLst>
              <a:ext uri="{28A0092B-C50C-407E-A947-70E740481C1C}">
                <a14:useLocalDpi xmlns:a14="http://schemas.microsoft.com/office/drawing/2010/main" val="0"/>
              </a:ext>
            </a:extLst>
          </a:blip>
          <a:srcRect t="6118"/>
          <a:stretch>
            <a:fillRect/>
          </a:stretch>
        </p:blipFill>
        <p:spPr bwMode="auto">
          <a:xfrm>
            <a:off x="2527666" y="4968628"/>
            <a:ext cx="2398087" cy="1835805"/>
          </a:xfrm>
          <a:prstGeom prst="rect">
            <a:avLst/>
          </a:prstGeom>
          <a:noFill/>
          <a:ln>
            <a:noFill/>
          </a:ln>
        </p:spPr>
      </p:pic>
      <p:sp>
        <p:nvSpPr>
          <p:cNvPr id="14" name="Flowchart: Alternate Process 13"/>
          <p:cNvSpPr/>
          <p:nvPr/>
        </p:nvSpPr>
        <p:spPr>
          <a:xfrm>
            <a:off x="8161506" y="1527243"/>
            <a:ext cx="3529751" cy="4769662"/>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Created Random Forest Regressor model and checked for it's evaluation metrics. The model is giving R2 score as 95.30%.</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From the graph we can observe how our model is mapping. In the graph we can observe the straight line which is our actual dataset and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443865" y="817245"/>
            <a:ext cx="7113905" cy="40798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4711" y="208287"/>
            <a:ext cx="11062578" cy="584775"/>
          </a:xfrm>
          <a:prstGeom prst="rect">
            <a:avLst/>
          </a:prstGeom>
          <a:noFill/>
        </p:spPr>
        <p:txBody>
          <a:bodyPr wrap="square" rtlCol="0">
            <a:spAutoFit/>
          </a:bodyPr>
          <a:lstStyle/>
          <a:p>
            <a:r>
              <a:rPr lang="en-US" sz="3200" dirty="0">
                <a:solidFill>
                  <a:srgbClr val="002060"/>
                </a:solidFill>
                <a:latin typeface="Bookman Old Style" panose="02050604050505020204" pitchFamily="18" charset="0"/>
              </a:rPr>
              <a:t> </a:t>
            </a:r>
            <a:r>
              <a:rPr lang="en-US" sz="3000" u="sng" dirty="0">
                <a:solidFill>
                  <a:schemeClr val="accent6">
                    <a:lumMod val="75000"/>
                  </a:schemeClr>
                </a:solidFill>
                <a:latin typeface="Bookman Old Style" panose="02050604050505020204" pitchFamily="18" charset="0"/>
              </a:rPr>
              <a:t>iii. Extra Trees Regressor: </a:t>
            </a:r>
            <a:endParaRPr lang="en-IN" sz="3000" u="sng" dirty="0">
              <a:solidFill>
                <a:schemeClr val="accent6">
                  <a:lumMod val="75000"/>
                </a:schemeClr>
              </a:solidFill>
              <a:latin typeface="Bookman Old Style" panose="02050604050505020204" pitchFamily="18" charset="0"/>
            </a:endParaRPr>
          </a:p>
        </p:txBody>
      </p:sp>
      <p:pic>
        <p:nvPicPr>
          <p:cNvPr id="8" name="Picture 7"/>
          <p:cNvPicPr>
            <a:picLocks noChangeAspect="1"/>
          </p:cNvPicPr>
          <p:nvPr/>
        </p:nvPicPr>
        <p:blipFill rotWithShape="1">
          <a:blip r:embed="rId1">
            <a:extLst>
              <a:ext uri="{28A0092B-C50C-407E-A947-70E740481C1C}">
                <a14:useLocalDpi xmlns:a14="http://schemas.microsoft.com/office/drawing/2010/main" val="0"/>
              </a:ext>
            </a:extLst>
          </a:blip>
          <a:srcRect t="6883"/>
          <a:stretch>
            <a:fillRect/>
          </a:stretch>
        </p:blipFill>
        <p:spPr bwMode="auto">
          <a:xfrm>
            <a:off x="2020776" y="4748344"/>
            <a:ext cx="2600807" cy="1889599"/>
          </a:xfrm>
          <a:prstGeom prst="rect">
            <a:avLst/>
          </a:prstGeom>
          <a:noFill/>
          <a:ln>
            <a:noFill/>
          </a:ln>
        </p:spPr>
      </p:pic>
      <p:sp>
        <p:nvSpPr>
          <p:cNvPr id="9" name="Flowchart: Alternate Process 8"/>
          <p:cNvSpPr/>
          <p:nvPr/>
        </p:nvSpPr>
        <p:spPr>
          <a:xfrm>
            <a:off x="8161506" y="1468877"/>
            <a:ext cx="3529751" cy="4828028"/>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We have created the Extra Trees Regressor model and checked for its evaluation metrics.  And the model is giving an R2 score of 94.04%.</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11455" y="875665"/>
            <a:ext cx="7131050" cy="37712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5019" y="651752"/>
            <a:ext cx="11118715" cy="707886"/>
          </a:xfrm>
          <a:prstGeom prst="rect">
            <a:avLst/>
          </a:prstGeom>
          <a:noFill/>
        </p:spPr>
        <p:txBody>
          <a:bodyPr wrap="square" rtlCol="0">
            <a:spAutoFit/>
          </a:bodyPr>
          <a:lstStyle/>
          <a:p>
            <a:pPr algn="ctr"/>
            <a:r>
              <a:rPr lang="en-US" sz="4000" u="sng" dirty="0">
                <a:solidFill>
                  <a:schemeClr val="accent6">
                    <a:lumMod val="75000"/>
                  </a:schemeClr>
                </a:solidFill>
                <a:latin typeface="Bookman Old Style" panose="02050604050505020204" pitchFamily="18" charset="0"/>
              </a:rPr>
              <a:t>Introduction</a:t>
            </a:r>
            <a:endParaRPr lang="en-IN" sz="4000" u="sng" dirty="0">
              <a:solidFill>
                <a:schemeClr val="accent6">
                  <a:lumMod val="75000"/>
                </a:schemeClr>
              </a:solidFill>
              <a:latin typeface="Bookman Old Style" panose="02050604050505020204" pitchFamily="18" charset="0"/>
            </a:endParaRPr>
          </a:p>
        </p:txBody>
      </p:sp>
      <p:sp>
        <p:nvSpPr>
          <p:cNvPr id="3" name="TextBox 2"/>
          <p:cNvSpPr txBox="1"/>
          <p:nvPr/>
        </p:nvSpPr>
        <p:spPr>
          <a:xfrm>
            <a:off x="535020" y="1515282"/>
            <a:ext cx="11118715" cy="4856329"/>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ü"/>
            </a:pPr>
            <a:r>
              <a:rPr lang="en-IN" sz="1700" dirty="0">
                <a:effectLst/>
                <a:latin typeface="Century" panose="02040604050505020304" pitchFamily="18" charset="0"/>
                <a:ea typeface="Calibri" panose="020F0502020204030204" pitchFamily="34" charset="0"/>
              </a:rPr>
              <a:t>Predicting the price of used cars is an important and interesting problem. </a:t>
            </a:r>
            <a:r>
              <a:rPr lang="en-IN" sz="1700" dirty="0">
                <a:effectLst/>
                <a:latin typeface="Century" panose="02040604050505020304" pitchFamily="18" charset="0"/>
                <a:ea typeface="Calibri" panose="020F0502020204030204" pitchFamily="34" charset="0"/>
                <a:cs typeface="Times New Roman" panose="02020603050405020304" pitchFamily="18" charset="0"/>
              </a:rPr>
              <a:t>Predicting the resale value of a car is not a simple task. It is trite knowledge that the value of used cars depends on several factors. </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ü"/>
            </a:pPr>
            <a:r>
              <a:rPr lang="en-IN" sz="1700" dirty="0">
                <a:effectLst/>
                <a:latin typeface="Century" panose="02040604050505020304" pitchFamily="18" charset="0"/>
                <a:ea typeface="Calibri" panose="020F0502020204030204" pitchFamily="34" charset="0"/>
                <a:cs typeface="Times New Roman" panose="02020603050405020304" pitchFamily="18" charset="0"/>
              </a:rPr>
              <a:t>The most important factors are usually the age of the car, its make (model), the origin of the car (the original location of the manufacturer), its mileage (the number of kilometers it has run), and its horsepower (amount of power that an engine produces). </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ü"/>
            </a:pPr>
            <a:r>
              <a:rPr lang="en-IN" sz="1700" dirty="0">
                <a:effectLst/>
                <a:latin typeface="Century" panose="02040604050505020304" pitchFamily="18" charset="0"/>
                <a:ea typeface="Calibri" panose="020F0502020204030204" pitchFamily="34" charset="0"/>
                <a:cs typeface="Times New Roman" panose="02020603050405020304" pitchFamily="18" charset="0"/>
              </a:rPr>
              <a:t>Due to rising fuel prices, fuel economy is also of prime importance. Unfortunately, in practice, most people do not know exactly how much fuel their car consumes for each km driven. Other factors such as the type of fuel it uses, the interior style, the braking system, engine displacement, its size, number of doors, paint color, the weight of the car, consumer reviews, its physical state, and whether it is automatic or manual transmission, whether it belonged to an individual or a company and other options such as air conditioner, sound system, power steering all may influence the price as well. </a:t>
            </a:r>
            <a:endParaRPr lang="en-IN" sz="1700" dirty="0">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ü"/>
            </a:pPr>
            <a:r>
              <a:rPr lang="en-IN" sz="1700" dirty="0">
                <a:effectLst/>
                <a:latin typeface="Century" panose="02040604050505020304" pitchFamily="18" charset="0"/>
                <a:ea typeface="Calibri" panose="020F0502020204030204" pitchFamily="34" charset="0"/>
                <a:cs typeface="Times New Roman" panose="02020603050405020304" pitchFamily="18" charset="0"/>
              </a:rPr>
              <a:t>Some special factors </a:t>
            </a:r>
            <a:r>
              <a:rPr lang="en-US" sz="1700" dirty="0">
                <a:effectLst/>
                <a:latin typeface="Century" panose="02040604050505020304" pitchFamily="18" charset="0"/>
                <a:ea typeface="Calibri" panose="020F0502020204030204" pitchFamily="34" charset="0"/>
                <a:cs typeface="Times New Roman" panose="02020603050405020304" pitchFamily="18" charset="0"/>
              </a:rPr>
              <a:t>buyers attach importance to are the location</a:t>
            </a:r>
            <a:r>
              <a:rPr lang="en-IN" sz="1700" dirty="0">
                <a:effectLst/>
                <a:latin typeface="Century" panose="02040604050505020304" pitchFamily="18" charset="0"/>
                <a:ea typeface="Calibri" panose="020F0502020204030204" pitchFamily="34" charset="0"/>
                <a:cs typeface="Times New Roman" panose="02020603050405020304" pitchFamily="18" charset="0"/>
              </a:rPr>
              <a:t> of previous owners, and whether the car had been involved in serious accidents. The look and feel of the car certainly contribute a lot to the price. As we can see, the price depends on a large number of factors. Unfortunately, information about all these factors is not always available and the buyer must decide to purchase at a certain price based on a few factors only. </a:t>
            </a:r>
            <a:r>
              <a:rPr lang="en-US" sz="1700" dirty="0">
                <a:effectLst/>
                <a:latin typeface="Century" panose="02040604050505020304" pitchFamily="18" charset="0"/>
                <a:ea typeface="Calibri" panose="020F0502020204030204" pitchFamily="34" charset="0"/>
                <a:cs typeface="Times New Roman" panose="02020603050405020304" pitchFamily="18" charset="0"/>
              </a:rPr>
              <a:t>We have considered only a small subset of the more important factors in this work</a:t>
            </a:r>
            <a:r>
              <a:rPr lang="en-IN" sz="1700" dirty="0">
                <a:effectLst/>
                <a:latin typeface="Century" panose="02040604050505020304" pitchFamily="18" charset="0"/>
                <a:ea typeface="Calibri" panose="020F0502020204030204" pitchFamily="34" charset="0"/>
                <a:cs typeface="Times New Roman" panose="02020603050405020304" pitchFamily="18" charset="0"/>
              </a:rPr>
              <a:t>.</a:t>
            </a:r>
            <a:endParaRPr lang="en-IN" sz="1700" dirty="0">
              <a:latin typeface="Century" panose="020406040505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7329" y="156953"/>
            <a:ext cx="10496550"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iv. Gradient Boosting Regressor:</a:t>
            </a:r>
            <a:endParaRPr lang="en-IN" sz="3000" u="sng" dirty="0">
              <a:solidFill>
                <a:schemeClr val="accent6">
                  <a:lumMod val="75000"/>
                </a:schemeClr>
              </a:solidFill>
              <a:latin typeface="Bookman Old Style" panose="02050604050505020204" pitchFamily="18" charset="0"/>
            </a:endParaRPr>
          </a:p>
        </p:txBody>
      </p:sp>
      <p:pic>
        <p:nvPicPr>
          <p:cNvPr id="7" name="Picture 6"/>
          <p:cNvPicPr>
            <a:picLocks noChangeAspect="1"/>
          </p:cNvPicPr>
          <p:nvPr/>
        </p:nvPicPr>
        <p:blipFill rotWithShape="1">
          <a:blip r:embed="rId1">
            <a:extLst>
              <a:ext uri="{28A0092B-C50C-407E-A947-70E740481C1C}">
                <a14:useLocalDpi xmlns:a14="http://schemas.microsoft.com/office/drawing/2010/main" val="0"/>
              </a:ext>
            </a:extLst>
          </a:blip>
          <a:srcRect t="7555"/>
          <a:stretch>
            <a:fillRect/>
          </a:stretch>
        </p:blipFill>
        <p:spPr bwMode="auto">
          <a:xfrm>
            <a:off x="2052537" y="4902322"/>
            <a:ext cx="2779424" cy="1955678"/>
          </a:xfrm>
          <a:prstGeom prst="rect">
            <a:avLst/>
          </a:prstGeom>
          <a:noFill/>
          <a:ln>
            <a:noFill/>
          </a:ln>
        </p:spPr>
      </p:pic>
      <p:sp>
        <p:nvSpPr>
          <p:cNvPr id="8" name="Flowchart: Alternate Process 7"/>
          <p:cNvSpPr/>
          <p:nvPr/>
        </p:nvSpPr>
        <p:spPr>
          <a:xfrm>
            <a:off x="7937770" y="1303506"/>
            <a:ext cx="3753487" cy="4993399"/>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Gradient Boosting Regressor model and checked for its evaluation metrics. The model is giving an R2 score of 93.36%.</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25120" y="902970"/>
            <a:ext cx="7115810" cy="38207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9632" y="142279"/>
            <a:ext cx="10561808"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v. Extreme Gradient Boosting Regressor (XGB):</a:t>
            </a:r>
            <a:endParaRPr lang="en-IN" sz="3000" u="sng" dirty="0">
              <a:solidFill>
                <a:schemeClr val="accent6">
                  <a:lumMod val="75000"/>
                </a:schemeClr>
              </a:solidFill>
              <a:latin typeface="Bookman Old Style" panose="02050604050505020204" pitchFamily="18" charset="0"/>
            </a:endParaRPr>
          </a:p>
        </p:txBody>
      </p:sp>
      <p:sp>
        <p:nvSpPr>
          <p:cNvPr id="6" name="Flowchart: Alternate Process 5"/>
          <p:cNvSpPr/>
          <p:nvPr/>
        </p:nvSpPr>
        <p:spPr>
          <a:xfrm>
            <a:off x="8171234" y="1585609"/>
            <a:ext cx="3520023" cy="4711296"/>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XGB Regressor model and checked for its evaluation metrics. The model is giving an R2 score of 94.72%.</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rotWithShape="1">
          <a:blip r:embed="rId1">
            <a:extLst>
              <a:ext uri="{28A0092B-C50C-407E-A947-70E740481C1C}">
                <a14:useLocalDpi xmlns:a14="http://schemas.microsoft.com/office/drawing/2010/main" val="0"/>
              </a:ext>
            </a:extLst>
          </a:blip>
          <a:srcRect t="9109"/>
          <a:stretch>
            <a:fillRect/>
          </a:stretch>
        </p:blipFill>
        <p:spPr bwMode="auto">
          <a:xfrm>
            <a:off x="1945532" y="4794217"/>
            <a:ext cx="3079766" cy="2063783"/>
          </a:xfrm>
          <a:prstGeom prst="rect">
            <a:avLst/>
          </a:prstGeom>
          <a:noFill/>
          <a:ln>
            <a:noFill/>
          </a:ln>
        </p:spPr>
      </p:pic>
      <p:pic>
        <p:nvPicPr>
          <p:cNvPr id="3" name="Picture 2"/>
          <p:cNvPicPr>
            <a:picLocks noChangeAspect="1"/>
          </p:cNvPicPr>
          <p:nvPr/>
        </p:nvPicPr>
        <p:blipFill>
          <a:blip r:embed="rId2"/>
          <a:stretch>
            <a:fillRect/>
          </a:stretch>
        </p:blipFill>
        <p:spPr>
          <a:xfrm>
            <a:off x="313690" y="794385"/>
            <a:ext cx="7370445" cy="37306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5928" y="164580"/>
            <a:ext cx="10457234"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vi. Bagging Regressor:</a:t>
            </a:r>
            <a:endParaRPr lang="en-IN" sz="3000" u="sng" dirty="0">
              <a:solidFill>
                <a:schemeClr val="accent6">
                  <a:lumMod val="75000"/>
                </a:schemeClr>
              </a:solidFill>
              <a:latin typeface="Bookman Old Style" panose="02050604050505020204" pitchFamily="18" charset="0"/>
            </a:endParaRPr>
          </a:p>
        </p:txBody>
      </p:sp>
      <p:sp>
        <p:nvSpPr>
          <p:cNvPr id="6" name="Flowchart: Alternate Process 5"/>
          <p:cNvSpPr/>
          <p:nvPr/>
        </p:nvSpPr>
        <p:spPr>
          <a:xfrm>
            <a:off x="8180962" y="1575881"/>
            <a:ext cx="3510295" cy="4721024"/>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Bagging Regressor model and checked for its evaluation metrics. The model is giving R2 score as 93.96%.</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r>
              <a:rPr lang="en-IN" sz="1800"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rPr>
              <a:t>.</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rotWithShape="1">
          <a:blip r:embed="rId1">
            <a:extLst>
              <a:ext uri="{28A0092B-C50C-407E-A947-70E740481C1C}">
                <a14:useLocalDpi xmlns:a14="http://schemas.microsoft.com/office/drawing/2010/main" val="0"/>
              </a:ext>
            </a:extLst>
          </a:blip>
          <a:srcRect t="7553"/>
          <a:stretch>
            <a:fillRect/>
          </a:stretch>
        </p:blipFill>
        <p:spPr bwMode="auto">
          <a:xfrm>
            <a:off x="1238212" y="4824468"/>
            <a:ext cx="3023705" cy="1985684"/>
          </a:xfrm>
          <a:prstGeom prst="rect">
            <a:avLst/>
          </a:prstGeom>
          <a:noFill/>
          <a:ln>
            <a:noFill/>
          </a:ln>
        </p:spPr>
      </p:pic>
      <p:pic>
        <p:nvPicPr>
          <p:cNvPr id="3" name="Picture 2"/>
          <p:cNvPicPr>
            <a:picLocks noChangeAspect="1"/>
          </p:cNvPicPr>
          <p:nvPr/>
        </p:nvPicPr>
        <p:blipFill>
          <a:blip r:embed="rId2"/>
          <a:stretch>
            <a:fillRect/>
          </a:stretch>
        </p:blipFill>
        <p:spPr>
          <a:xfrm>
            <a:off x="322580" y="925195"/>
            <a:ext cx="7343775" cy="41249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p:cNvSpPr/>
          <p:nvPr/>
        </p:nvSpPr>
        <p:spPr>
          <a:xfrm>
            <a:off x="8097726" y="1410511"/>
            <a:ext cx="3593531" cy="4886394"/>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Created the KNN Regressor model and checked for its evaluation metrics. The model is giving an R2 score of 87.39%.</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From the graph we can observe how our model is mapping. In the graph, we can observe the straight line which is our actual dataset and the dots are the predictions that our model has given.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
        <p:nvSpPr>
          <p:cNvPr id="3" name="TextBox 2"/>
          <p:cNvSpPr txBox="1"/>
          <p:nvPr/>
        </p:nvSpPr>
        <p:spPr>
          <a:xfrm>
            <a:off x="1638301" y="0"/>
            <a:ext cx="9315450" cy="553998"/>
          </a:xfrm>
          <a:prstGeom prst="rect">
            <a:avLst/>
          </a:prstGeom>
          <a:noFill/>
        </p:spPr>
        <p:txBody>
          <a:bodyPr wrap="square" rtlCol="0">
            <a:spAutoFit/>
          </a:bodyPr>
          <a:lstStyle/>
          <a:p>
            <a:pPr algn="ctr"/>
            <a:r>
              <a:rPr lang="en-US" sz="3000" u="sng" dirty="0">
                <a:solidFill>
                  <a:schemeClr val="accent6">
                    <a:lumMod val="75000"/>
                  </a:schemeClr>
                </a:solidFill>
                <a:latin typeface="Bookman Old Style" panose="02050604050505020204" pitchFamily="18" charset="0"/>
              </a:rPr>
              <a:t>vii. K Neighbors Regressor</a:t>
            </a:r>
            <a:endParaRPr lang="en-IN" sz="3000" u="sng" dirty="0">
              <a:solidFill>
                <a:schemeClr val="accent6">
                  <a:lumMod val="75000"/>
                </a:schemeClr>
              </a:solidFill>
              <a:latin typeface="Bookman Old Style" panose="02050604050505020204" pitchFamily="18" charset="0"/>
            </a:endParaRPr>
          </a:p>
        </p:txBody>
      </p:sp>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t="6274"/>
          <a:stretch>
            <a:fillRect/>
          </a:stretch>
        </p:blipFill>
        <p:spPr bwMode="auto">
          <a:xfrm>
            <a:off x="1450873" y="4851542"/>
            <a:ext cx="2643403" cy="1899453"/>
          </a:xfrm>
          <a:prstGeom prst="rect">
            <a:avLst/>
          </a:prstGeom>
          <a:noFill/>
          <a:ln>
            <a:noFill/>
          </a:ln>
        </p:spPr>
      </p:pic>
      <p:pic>
        <p:nvPicPr>
          <p:cNvPr id="4" name="Picture 3"/>
          <p:cNvPicPr>
            <a:picLocks noChangeAspect="1"/>
          </p:cNvPicPr>
          <p:nvPr/>
        </p:nvPicPr>
        <p:blipFill>
          <a:blip r:embed="rId2"/>
          <a:stretch>
            <a:fillRect/>
          </a:stretch>
        </p:blipFill>
        <p:spPr>
          <a:xfrm>
            <a:off x="130810" y="553720"/>
            <a:ext cx="7639050" cy="43053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5022" y="1"/>
            <a:ext cx="11031166" cy="553998"/>
          </a:xfrm>
          <a:prstGeom prst="rect">
            <a:avLst/>
          </a:prstGeom>
          <a:noFill/>
        </p:spPr>
        <p:txBody>
          <a:bodyPr wrap="square" rtlCol="0">
            <a:spAutoFit/>
          </a:bodyPr>
          <a:lstStyle/>
          <a:p>
            <a:pPr algn="ctr"/>
            <a:r>
              <a:rPr lang="en-US" sz="3000" u="sng" dirty="0">
                <a:solidFill>
                  <a:schemeClr val="accent6">
                    <a:lumMod val="75000"/>
                  </a:schemeClr>
                </a:solidFill>
                <a:latin typeface="Bookman Old Style" panose="02050604050505020204" pitchFamily="18" charset="0"/>
              </a:rPr>
              <a:t>Hyperparameter Tuning:</a:t>
            </a:r>
            <a:endParaRPr lang="en-US" sz="3000" u="sng" dirty="0">
              <a:solidFill>
                <a:schemeClr val="accent6">
                  <a:lumMod val="75000"/>
                </a:schemeClr>
              </a:solidFill>
              <a:latin typeface="Bookman Old Style" panose="02050604050505020204" pitchFamily="18" charset="0"/>
            </a:endParaRPr>
          </a:p>
        </p:txBody>
      </p:sp>
      <p:sp>
        <p:nvSpPr>
          <p:cNvPr id="5" name="TextBox 4"/>
          <p:cNvSpPr txBox="1"/>
          <p:nvPr/>
        </p:nvSpPr>
        <p:spPr>
          <a:xfrm>
            <a:off x="126460" y="553999"/>
            <a:ext cx="10165404" cy="1276350"/>
          </a:xfrm>
          <a:prstGeom prst="rect">
            <a:avLst/>
          </a:prstGeom>
          <a:noFill/>
        </p:spPr>
        <p:txBody>
          <a:bodyPr wrap="square">
            <a:spAutoFit/>
          </a:bodyPr>
          <a:lstStyle/>
          <a:p>
            <a:pPr algn="just">
              <a:lnSpc>
                <a:spcPct val="107000"/>
              </a:lnSpc>
              <a:spcAft>
                <a:spcPts val="800"/>
              </a:spcAft>
            </a:pPr>
            <a:r>
              <a:rPr lang="en-IN" sz="1800" b="1" dirty="0">
                <a:ln/>
                <a:solidFill>
                  <a:schemeClr val="accent1"/>
                </a:solidFill>
                <a:effectLst>
                  <a:outerShdw blurRad="38100" dist="25400" dir="5400000" algn="ctr" rotWithShape="0">
                    <a:srgbClr val="6E747A">
                      <a:alpha val="43000"/>
                    </a:srgbClr>
                  </a:outerShdw>
                </a:effectLst>
                <a:latin typeface="Century" panose="02040604050505020304" pitchFamily="18" charset="0"/>
                <a:ea typeface="Calibri" panose="020F0502020204030204" pitchFamily="34" charset="0"/>
                <a:cs typeface="Calibri" panose="020F0502020204030204" pitchFamily="34" charset="0"/>
              </a:rPr>
              <a:t>From the difference between the R2 score and cross-validation score, we found that the  “</a:t>
            </a:r>
            <a:r>
              <a:rPr lang="en-IN" dirty="0">
                <a:ln/>
                <a:solidFill>
                  <a:schemeClr val="accent1"/>
                </a:solidFill>
                <a:effectLst>
                  <a:outerShdw blurRad="38100" dist="25400" dir="5400000" algn="ctr" rotWithShape="0">
                    <a:srgbClr val="6E747A">
                      <a:alpha val="43000"/>
                    </a:srgbClr>
                  </a:outerShdw>
                </a:effectLst>
                <a:latin typeface="Century" panose="02040604050505020304" pitchFamily="18" charset="0"/>
                <a:ea typeface="Calibri" panose="020F0502020204030204" pitchFamily="34" charset="0"/>
                <a:cs typeface="Calibri" panose="020F0502020204030204" pitchFamily="34" charset="0"/>
                <a:sym typeface="+mn-ea"/>
              </a:rPr>
              <a:t>Extra Trees  Regressor</a:t>
            </a:r>
            <a:r>
              <a:rPr lang="en-IN" sz="1800" b="1" dirty="0">
                <a:ln/>
                <a:solidFill>
                  <a:schemeClr val="accent1"/>
                </a:solidFill>
                <a:effectLst>
                  <a:outerShdw blurRad="38100" dist="25400" dir="5400000" algn="ctr" rotWithShape="0">
                    <a:srgbClr val="6E747A">
                      <a:alpha val="43000"/>
                    </a:srgbClr>
                  </a:outerShdw>
                </a:effectLst>
                <a:latin typeface="Century" panose="02040604050505020304" pitchFamily="18" charset="0"/>
                <a:ea typeface="Calibri" panose="020F0502020204030204" pitchFamily="34" charset="0"/>
                <a:cs typeface="Calibri" panose="020F0502020204030204" pitchFamily="34" charset="0"/>
              </a:rPr>
              <a:t>” </a:t>
            </a:r>
            <a:r>
              <a:rPr lang="en-IN" sz="1800" b="1" dirty="0" err="1">
                <a:ln/>
                <a:solidFill>
                  <a:schemeClr val="accent1"/>
                </a:solidFill>
                <a:effectLst>
                  <a:outerShdw blurRad="38100" dist="25400" dir="5400000" algn="ctr" rotWithShape="0">
                    <a:srgbClr val="6E747A">
                      <a:alpha val="43000"/>
                    </a:srgbClr>
                  </a:outerShdw>
                </a:effectLst>
                <a:latin typeface="Century" panose="02040604050505020304" pitchFamily="18" charset="0"/>
                <a:ea typeface="Calibri" panose="020F0502020204030204" pitchFamily="34" charset="0"/>
                <a:cs typeface="Calibri" panose="020F0502020204030204" pitchFamily="34" charset="0"/>
              </a:rPr>
              <a:t>has the</a:t>
            </a:r>
            <a:r>
              <a:rPr lang="en-IN" sz="1800" b="1" dirty="0">
                <a:ln/>
                <a:solidFill>
                  <a:schemeClr val="accent1"/>
                </a:solidFill>
                <a:effectLst>
                  <a:outerShdw blurRad="38100" dist="25400" dir="5400000" algn="ctr" rotWithShape="0">
                    <a:srgbClr val="6E747A">
                      <a:alpha val="43000"/>
                    </a:srgbClr>
                  </a:outerShdw>
                </a:effectLst>
                <a:latin typeface="Century" panose="02040604050505020304" pitchFamily="18" charset="0"/>
                <a:ea typeface="Calibri" panose="020F0502020204030204" pitchFamily="34" charset="0"/>
                <a:cs typeface="Calibri" panose="020F0502020204030204" pitchFamily="34" charset="0"/>
              </a:rPr>
              <a:t> least difference compared to other models. So, we concluded that the “</a:t>
            </a:r>
            <a:r>
              <a:rPr lang="en-IN" dirty="0">
                <a:ln/>
                <a:solidFill>
                  <a:schemeClr val="accent1"/>
                </a:solidFill>
                <a:effectLst>
                  <a:outerShdw blurRad="38100" dist="25400" dir="5400000" algn="ctr" rotWithShape="0">
                    <a:srgbClr val="6E747A">
                      <a:alpha val="43000"/>
                    </a:srgbClr>
                  </a:outerShdw>
                </a:effectLst>
                <a:latin typeface="Century" panose="02040604050505020304" pitchFamily="18" charset="0"/>
                <a:ea typeface="Calibri" panose="020F0502020204030204" pitchFamily="34" charset="0"/>
                <a:cs typeface="Calibri" panose="020F0502020204030204" pitchFamily="34" charset="0"/>
                <a:sym typeface="+mn-ea"/>
              </a:rPr>
              <a:t>Extra Trees  Regressor</a:t>
            </a:r>
            <a:r>
              <a:rPr lang="en-IN" b="1" dirty="0">
                <a:ln/>
                <a:solidFill>
                  <a:schemeClr val="accent1"/>
                </a:solidFill>
                <a:effectLst>
                  <a:outerShdw blurRad="38100" dist="25400" dir="5400000" algn="ctr" rotWithShape="0">
                    <a:srgbClr val="6E747A">
                      <a:alpha val="43000"/>
                    </a:srgbClr>
                  </a:outerShdw>
                </a:effectLst>
                <a:latin typeface="Century" panose="02040604050505020304" pitchFamily="18" charset="0"/>
                <a:ea typeface="Calibri" panose="020F0502020204030204" pitchFamily="34" charset="0"/>
                <a:cs typeface="Calibri" panose="020F0502020204030204" pitchFamily="34" charset="0"/>
              </a:rPr>
              <a:t>”</a:t>
            </a:r>
            <a:r>
              <a:rPr lang="en-IN" sz="1800" b="1" dirty="0">
                <a:ln/>
                <a:solidFill>
                  <a:schemeClr val="accent1"/>
                </a:solidFill>
                <a:effectLst>
                  <a:outerShdw blurRad="38100" dist="25400" dir="5400000" algn="ctr" rotWithShape="0">
                    <a:srgbClr val="6E747A">
                      <a:alpha val="43000"/>
                    </a:srgbClr>
                  </a:outerShdw>
                </a:effectLst>
                <a:latin typeface="Century" panose="02040604050505020304" pitchFamily="18" charset="0"/>
                <a:ea typeface="Calibri" panose="020F0502020204030204" pitchFamily="34" charset="0"/>
                <a:cs typeface="Calibri" panose="020F0502020204030204" pitchFamily="34" charset="0"/>
              </a:rPr>
              <a:t> was our best fitting model. Performed Hyperparameter tuning to increase the best model accuracy.</a:t>
            </a:r>
            <a:endParaRPr lang="en-IN" sz="1800" b="1" dirty="0">
              <a:ln/>
              <a:solidFill>
                <a:schemeClr val="accent1"/>
              </a:solidFill>
              <a:effectLst>
                <a:outerShdw blurRad="38100" dist="25400" dir="5400000" algn="ctr" rotWithShape="0">
                  <a:srgbClr val="6E747A">
                    <a:alpha val="43000"/>
                  </a:srgbClr>
                </a:outerShdw>
              </a:effectLst>
              <a:latin typeface="Century" panose="02040604050505020304" pitchFamily="18" charset="0"/>
              <a:ea typeface="Calibri" panose="020F0502020204030204" pitchFamily="34" charset="0"/>
              <a:cs typeface="Calibri" panose="020F0502020204030204" pitchFamily="34" charset="0"/>
            </a:endParaRPr>
          </a:p>
        </p:txBody>
      </p:sp>
      <p:sp>
        <p:nvSpPr>
          <p:cNvPr id="12" name="Flowchart: Alternate Process 11"/>
          <p:cNvSpPr/>
          <p:nvPr/>
        </p:nvSpPr>
        <p:spPr>
          <a:xfrm>
            <a:off x="7908587" y="2782111"/>
            <a:ext cx="3521065" cy="3805026"/>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lnSpc>
                <a:spcPct val="107000"/>
              </a:lnSpc>
              <a:spcAft>
                <a:spcPts val="800"/>
              </a:spcAft>
              <a:buFont typeface="Wingdings" panose="05000000000000000000" pitchFamily="2" charset="2"/>
              <a:buChar char="v"/>
            </a:pP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I have used </a:t>
            </a:r>
            <a:r>
              <a:rPr lang="en-IN" sz="1800" dirty="0" err="1">
                <a:solidFill>
                  <a:schemeClr val="tx1"/>
                </a:solidFill>
                <a:effectLst/>
                <a:latin typeface="Century" panose="02040604050505020304" pitchFamily="18" charset="0"/>
                <a:ea typeface="Calibri" panose="020F0502020204030204" pitchFamily="34" charset="0"/>
                <a:cs typeface="Calibri" panose="020F0502020204030204" pitchFamily="34" charset="0"/>
              </a:rPr>
              <a:t>GridSearchCV</a:t>
            </a: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 to get the best parameters for Extra Trees  Regressor . And used all the obtained best parameters to create the accuracy of the final model.</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0" y="1807210"/>
            <a:ext cx="7908925" cy="43497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4849" y="282102"/>
            <a:ext cx="10822427"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Creating Final Model After Tuning:</a:t>
            </a:r>
            <a:endParaRPr lang="en-IN" sz="3000" u="sng" dirty="0">
              <a:solidFill>
                <a:schemeClr val="accent6">
                  <a:lumMod val="75000"/>
                </a:schemeClr>
              </a:solidFill>
              <a:latin typeface="Bookman Old Style" panose="02050604050505020204" pitchFamily="18"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436112" y="4196549"/>
            <a:ext cx="3101340" cy="2468880"/>
          </a:xfrm>
          <a:prstGeom prst="rect">
            <a:avLst/>
          </a:prstGeom>
          <a:noFill/>
          <a:ln>
            <a:noFill/>
          </a:ln>
        </p:spPr>
      </p:pic>
      <p:sp>
        <p:nvSpPr>
          <p:cNvPr id="14" name="Flowchart: Alternate Process 13"/>
          <p:cNvSpPr/>
          <p:nvPr/>
        </p:nvSpPr>
        <p:spPr>
          <a:xfrm>
            <a:off x="7519481" y="1634247"/>
            <a:ext cx="3995290" cy="4739021"/>
          </a:xfrm>
          <a:prstGeom prst="flowChartAlternateProcess">
            <a:avLst/>
          </a:prstGeom>
          <a:gradFill>
            <a:gsLst>
              <a:gs pos="0">
                <a:schemeClr val="accent6"/>
              </a:gs>
              <a:gs pos="100000">
                <a:schemeClr val="accent4">
                  <a:lumMod val="40000"/>
                  <a:lumOff val="6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buFont typeface="Symbol" panose="05050102010706020507" pitchFamily="18" charset="2"/>
              <a:buChar char=""/>
            </a:pPr>
            <a:r>
              <a:rPr lang="en-IN" sz="1600" dirty="0">
                <a:ln/>
                <a:solidFill>
                  <a:schemeClr val="tx1"/>
                </a:solidFill>
                <a:effectLst>
                  <a:outerShdw blurRad="38100" dist="19050" dir="2700000" algn="tl" rotWithShape="0">
                    <a:schemeClr val="dk1">
                      <a:alpha val="40000"/>
                    </a:schemeClr>
                  </a:outerShdw>
                </a:effectLst>
                <a:latin typeface="Century" panose="02040604050505020304" pitchFamily="18" charset="0"/>
                <a:ea typeface="Times New Roman" panose="02020603050405020304" pitchFamily="18" charset="0"/>
                <a:cs typeface="Calibri" panose="020F0502020204030204" pitchFamily="34" charset="0"/>
              </a:rPr>
              <a:t>I have successfully incorporated the hyperparameter tuning using the best parameters of </a:t>
            </a:r>
            <a:r>
              <a:rPr lang="en-IN" sz="1600" dirty="0">
                <a:ln/>
                <a:solidFill>
                  <a:schemeClr val="tx1"/>
                </a:solidFill>
                <a:effectLst>
                  <a:outerShdw blurRad="38100" dist="19050" dir="2700000" algn="tl" rotWithShape="0">
                    <a:schemeClr val="dk1">
                      <a:alpha val="40000"/>
                    </a:schemeClr>
                  </a:outerShdw>
                </a:effectLst>
                <a:latin typeface="Century" panose="02040604050505020304" pitchFamily="18" charset="0"/>
                <a:ea typeface="Calibri" panose="020F0502020204030204" pitchFamily="34" charset="0"/>
                <a:cs typeface="Calibri" panose="020F0502020204030204" pitchFamily="34" charset="0"/>
                <a:sym typeface="+mn-ea"/>
              </a:rPr>
              <a:t>Extra Trees  Regressor</a:t>
            </a:r>
            <a:r>
              <a:rPr lang="en-IN" sz="1600" dirty="0">
                <a:ln/>
                <a:solidFill>
                  <a:schemeClr val="tx1"/>
                </a:solidFill>
                <a:effectLst>
                  <a:outerShdw blurRad="38100" dist="19050" dir="2700000" algn="tl" rotWithShape="0">
                    <a:schemeClr val="dk1">
                      <a:alpha val="40000"/>
                    </a:schemeClr>
                  </a:outerShdw>
                </a:effectLst>
                <a:latin typeface="Century" panose="02040604050505020304" pitchFamily="18" charset="0"/>
                <a:ea typeface="Times New Roman" panose="02020603050405020304" pitchFamily="18" charset="0"/>
                <a:cs typeface="Calibri" panose="020F0502020204030204" pitchFamily="34" charset="0"/>
              </a:rPr>
              <a:t>by using </a:t>
            </a:r>
            <a:r>
              <a:rPr lang="en-IN" sz="1600" dirty="0" err="1">
                <a:ln/>
                <a:solidFill>
                  <a:schemeClr val="tx1"/>
                </a:solidFill>
                <a:effectLst>
                  <a:outerShdw blurRad="38100" dist="19050" dir="2700000" algn="tl" rotWithShape="0">
                    <a:schemeClr val="dk1">
                      <a:alpha val="40000"/>
                    </a:schemeClr>
                  </a:outerShdw>
                </a:effectLst>
                <a:latin typeface="Century" panose="02040604050505020304" pitchFamily="18" charset="0"/>
                <a:ea typeface="Times New Roman" panose="02020603050405020304" pitchFamily="18" charset="0"/>
                <a:cs typeface="Calibri" panose="020F0502020204030204" pitchFamily="34" charset="0"/>
              </a:rPr>
              <a:t>GridSearchCV</a:t>
            </a:r>
            <a:r>
              <a:rPr lang="en-IN" sz="1600" dirty="0">
                <a:ln/>
                <a:solidFill>
                  <a:schemeClr val="tx1"/>
                </a:solidFill>
                <a:effectLst>
                  <a:outerShdw blurRad="38100" dist="19050" dir="2700000" algn="tl" rotWithShape="0">
                    <a:schemeClr val="dk1">
                      <a:alpha val="40000"/>
                    </a:schemeClr>
                  </a:outerShdw>
                </a:effectLst>
                <a:latin typeface="Century" panose="02040604050505020304" pitchFamily="18" charset="0"/>
                <a:ea typeface="Times New Roman" panose="02020603050405020304" pitchFamily="18" charset="0"/>
                <a:cs typeface="Calibri" panose="020F0502020204030204" pitchFamily="34" charset="0"/>
              </a:rPr>
              <a:t> and the R2 score of the model has been increased after hyperparameter tuning and received the R2 score as 94.32% which is very good.</a:t>
            </a:r>
            <a:endParaRPr lang="en-IN" sz="1600" dirty="0">
              <a:ln/>
              <a:solidFill>
                <a:schemeClr val="tx1"/>
              </a:solidFill>
              <a:effectLst>
                <a:outerShdw blurRad="38100" dist="19050" dir="2700000" algn="tl" rotWithShape="0">
                  <a:schemeClr val="dk1">
                    <a:alpha val="40000"/>
                  </a:schemeClr>
                </a:outerShdw>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sz="1600" dirty="0">
                <a:ln/>
                <a:solidFill>
                  <a:schemeClr val="tx1"/>
                </a:solidFill>
                <a:effectLst>
                  <a:outerShdw blurRad="38100" dist="19050" dir="2700000" algn="tl" rotWithShape="0">
                    <a:schemeClr val="dk1">
                      <a:alpha val="40000"/>
                    </a:schemeClr>
                  </a:outerShdw>
                </a:effectLst>
                <a:latin typeface="Century" panose="02040604050505020304" pitchFamily="18" charset="0"/>
                <a:ea typeface="Times New Roman" panose="02020603050405020304" pitchFamily="18" charset="0"/>
                <a:cs typeface="Calibri" panose="020F0502020204030204" pitchFamily="34" charset="0"/>
              </a:rPr>
              <a:t>From the graph we can observe how our final model is mapping. In the graph, we can observe the best fit line which is our actual dataset and the dots are the predictions that our best final model has given</a:t>
            </a:r>
            <a:r>
              <a:rPr lang="en-IN" sz="16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a:t>
            </a:r>
            <a:endParaRPr lang="en-IN" sz="16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481965" y="1038860"/>
            <a:ext cx="6798310" cy="29737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098" y="161306"/>
            <a:ext cx="11935838" cy="461665"/>
          </a:xfrm>
          <a:prstGeom prst="rect">
            <a:avLst/>
          </a:prstGeom>
          <a:noFill/>
        </p:spPr>
        <p:txBody>
          <a:bodyPr wrap="square" rtlCol="0">
            <a:spAutoFit/>
          </a:bodyPr>
          <a:lstStyle/>
          <a:p>
            <a:r>
              <a:rPr lang="en-US" sz="2400" u="sng" dirty="0">
                <a:solidFill>
                  <a:schemeClr val="accent6">
                    <a:lumMod val="75000"/>
                  </a:schemeClr>
                </a:solidFill>
                <a:latin typeface="Bookman Old Style" panose="02050604050505020204" pitchFamily="18" charset="0"/>
              </a:rPr>
              <a:t>Saving The Final Model And Predictions From Saved Model</a:t>
            </a:r>
            <a:endParaRPr lang="en-IN" sz="2400" u="sng" dirty="0">
              <a:solidFill>
                <a:schemeClr val="accent6">
                  <a:lumMod val="75000"/>
                </a:schemeClr>
              </a:solidFill>
              <a:latin typeface="Bookman Old Style" panose="02050604050505020204" pitchFamily="18" charset="0"/>
            </a:endParaRPr>
          </a:p>
        </p:txBody>
      </p:sp>
      <p:sp>
        <p:nvSpPr>
          <p:cNvPr id="6" name="TextBox 5"/>
          <p:cNvSpPr txBox="1"/>
          <p:nvPr/>
        </p:nvSpPr>
        <p:spPr>
          <a:xfrm>
            <a:off x="5991226" y="3429000"/>
            <a:ext cx="5818154" cy="3046988"/>
          </a:xfrm>
          <a:prstGeom prst="rect">
            <a:avLst/>
          </a:prstGeom>
          <a:noFill/>
        </p:spPr>
        <p:txBody>
          <a:bodyPr wrap="square">
            <a:spAutoFit/>
          </a:bodyPr>
          <a:lstStyle/>
          <a:p>
            <a:pPr marL="285750" indent="-285750" algn="just">
              <a:buFont typeface="Arial" panose="020B0604020202020204" pitchFamily="34" charset="0"/>
              <a:buChar char="•"/>
            </a:pPr>
            <a:r>
              <a:rPr lang="en-IN" sz="1600" dirty="0">
                <a:effectLst/>
                <a:latin typeface="Century" panose="02040604050505020304" pitchFamily="18" charset="0"/>
                <a:ea typeface="Calibri" panose="020F0502020204030204" pitchFamily="34" charset="0"/>
                <a:cs typeface="Calibri" panose="020F0502020204030204" pitchFamily="34" charset="0"/>
              </a:rPr>
              <a:t>I have saved my final best model using the </a:t>
            </a:r>
            <a:r>
              <a:rPr lang="en-IN" sz="1600" dirty="0" err="1">
                <a:effectLst/>
                <a:latin typeface="Century" panose="02040604050505020304" pitchFamily="18" charset="0"/>
                <a:ea typeface="Calibri" panose="020F0502020204030204" pitchFamily="34" charset="0"/>
                <a:cs typeface="Calibri" panose="020F0502020204030204" pitchFamily="34" charset="0"/>
              </a:rPr>
              <a:t>joblib</a:t>
            </a:r>
            <a:r>
              <a:rPr lang="en-IN" sz="1600" dirty="0">
                <a:effectLst/>
                <a:latin typeface="Century" panose="02040604050505020304" pitchFamily="18" charset="0"/>
                <a:ea typeface="Calibri" panose="020F0502020204030204" pitchFamily="34" charset="0"/>
                <a:cs typeface="Calibri" panose="020F0502020204030204" pitchFamily="34" charset="0"/>
              </a:rPr>
              <a:t> library in .</a:t>
            </a:r>
            <a:r>
              <a:rPr lang="en-IN" sz="1600" dirty="0" err="1">
                <a:effectLst/>
                <a:latin typeface="Century" panose="02040604050505020304" pitchFamily="18" charset="0"/>
                <a:ea typeface="Calibri" panose="020F0502020204030204" pitchFamily="34" charset="0"/>
                <a:cs typeface="Calibri" panose="020F0502020204030204" pitchFamily="34" charset="0"/>
              </a:rPr>
              <a:t>pkl</a:t>
            </a:r>
            <a:r>
              <a:rPr lang="en-IN" sz="1600" dirty="0">
                <a:effectLst/>
                <a:latin typeface="Century" panose="02040604050505020304" pitchFamily="18" charset="0"/>
                <a:ea typeface="Calibri" panose="020F0502020204030204" pitchFamily="34" charset="0"/>
                <a:cs typeface="Calibri" panose="020F0502020204030204" pitchFamily="34" charset="0"/>
              </a:rPr>
              <a:t> format and loaded the </a:t>
            </a:r>
            <a:r>
              <a:rPr lang="en-IN" sz="1600" dirty="0">
                <a:effectLst/>
                <a:latin typeface="Century" panose="02040604050505020304" pitchFamily="18" charset="0"/>
                <a:ea typeface="Calibri" panose="020F0502020204030204" pitchFamily="34" charset="0"/>
              </a:rPr>
              <a:t>saved model for predictions. </a:t>
            </a:r>
            <a:endParaRPr lang="en-IN" sz="1600" dirty="0">
              <a:effectLst/>
              <a:latin typeface="Century" panose="02040604050505020304" pitchFamily="18" charset="0"/>
              <a:ea typeface="Calibri" panose="020F0502020204030204" pitchFamily="34" charset="0"/>
            </a:endParaRPr>
          </a:p>
          <a:p>
            <a:pPr marL="285750" indent="-285750" algn="just">
              <a:buFont typeface="Arial" panose="020B0604020202020204" pitchFamily="34" charset="0"/>
              <a:buChar char="•"/>
            </a:pPr>
            <a:r>
              <a:rPr lang="en-US" sz="1600" dirty="0">
                <a:effectLst/>
                <a:latin typeface="Century" panose="02040604050505020304" pitchFamily="18" charset="0"/>
                <a:ea typeface="Calibri" panose="020F0502020204030204" pitchFamily="34" charset="0"/>
              </a:rPr>
              <a:t>Using the regression model, we have got the predicted </a:t>
            </a:r>
            <a:r>
              <a:rPr lang="en-US" sz="1600" dirty="0">
                <a:latin typeface="Century" panose="02040604050505020304" pitchFamily="18" charset="0"/>
                <a:ea typeface="Calibri" panose="020F0502020204030204" pitchFamily="34" charset="0"/>
              </a:rPr>
              <a:t>sale price of the cars</a:t>
            </a:r>
            <a:r>
              <a:rPr lang="en-US" sz="1600" dirty="0">
                <a:effectLst/>
                <a:latin typeface="Century" panose="02040604050505020304" pitchFamily="18" charset="0"/>
                <a:ea typeface="Calibri" panose="020F0502020204030204" pitchFamily="34" charset="0"/>
              </a:rPr>
              <a:t>. From the predictions, we can notice both actual values and predicted values are almost the same.</a:t>
            </a:r>
            <a:endParaRPr lang="en-US" sz="1600" dirty="0">
              <a:effectLst/>
              <a:latin typeface="Century" panose="02040604050505020304" pitchFamily="18" charset="0"/>
              <a:ea typeface="Calibri" panose="020F0502020204030204" pitchFamily="34" charset="0"/>
            </a:endParaRPr>
          </a:p>
          <a:p>
            <a:pPr marL="285750" indent="-285750" algn="just">
              <a:buFont typeface="Arial" panose="020B0604020202020204" pitchFamily="34" charset="0"/>
              <a:buChar char="•"/>
            </a:pPr>
            <a:r>
              <a:rPr lang="en-IN" sz="1600" dirty="0">
                <a:solidFill>
                  <a:srgbClr val="000000"/>
                </a:solidFill>
                <a:effectLst/>
                <a:latin typeface="Century" panose="02040604050505020304" pitchFamily="18" charset="0"/>
                <a:ea typeface="Calibri" panose="020F0502020204030204" pitchFamily="34" charset="0"/>
              </a:rPr>
              <a:t>The graph shows how our final model is mapping. The plot gives the linear relation between the predicted and actual price of the used cars. The blue line is the best fitting line which gives the actual values/data and the red dots give the predicted values/data.</a:t>
            </a:r>
            <a:endParaRPr lang="en-IN" sz="1600" dirty="0">
              <a:effectLst/>
              <a:latin typeface="Century" panose="02040604050505020304" pitchFamily="18" charset="0"/>
              <a:ea typeface="Calibri" panose="020F0502020204030204" pitchFamily="34" charset="0"/>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780530" y="709295"/>
            <a:ext cx="4704080" cy="2632710"/>
          </a:xfrm>
          <a:prstGeom prst="rect">
            <a:avLst/>
          </a:prstGeom>
          <a:noFill/>
          <a:ln w="76200">
            <a:solidFill>
              <a:schemeClr val="tx1"/>
            </a:solidFill>
          </a:ln>
        </p:spPr>
      </p:pic>
      <p:pic>
        <p:nvPicPr>
          <p:cNvPr id="3" name="Picture 2"/>
          <p:cNvPicPr>
            <a:picLocks noChangeAspect="1"/>
          </p:cNvPicPr>
          <p:nvPr/>
        </p:nvPicPr>
        <p:blipFill>
          <a:blip r:embed="rId2"/>
          <a:stretch>
            <a:fillRect/>
          </a:stretch>
        </p:blipFill>
        <p:spPr>
          <a:xfrm>
            <a:off x="0" y="920115"/>
            <a:ext cx="6275070" cy="5081270"/>
          </a:xfrm>
          <a:prstGeom prst="rect">
            <a:avLst/>
          </a:prstGeom>
        </p:spPr>
      </p:pic>
      <p:sp>
        <p:nvSpPr>
          <p:cNvPr id="14" name="Minus 13"/>
          <p:cNvSpPr/>
          <p:nvPr/>
        </p:nvSpPr>
        <p:spPr>
          <a:xfrm>
            <a:off x="9066530" y="773430"/>
            <a:ext cx="534035" cy="75565"/>
          </a:xfrm>
          <a:prstGeom prst="mathMinus">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endParaRPr>
          </a:p>
        </p:txBody>
      </p:sp>
      <mc:AlternateContent xmlns:mc="http://schemas.openxmlformats.org/markup-compatibility/2006" xmlns:p14="http://schemas.microsoft.com/office/powerpoint/2010/main">
        <mc:Choice Requires="p14">
          <p:contentPart r:id="rId3" p14:bwMode="auto">
            <p14:nvContentPartPr>
              <p14:cNvPr id="16" name="Ink 15"/>
              <p14:cNvContentPartPr/>
              <p14:nvPr/>
            </p14:nvContentPartPr>
            <p14:xfrm>
              <a:off x="5327015" y="4437380"/>
              <a:ext cx="1905" cy="635"/>
            </p14:xfrm>
          </p:contentPart>
        </mc:Choice>
        <mc:Fallback xmlns="">
          <p:pic>
            <p:nvPicPr>
              <p:cNvPr id="16" name="Ink 15"/>
            </p:nvPicPr>
            <p:blipFill>
              <a:blip r:embed="rId4"/>
            </p:blipFill>
            <p:spPr>
              <a:xfrm>
                <a:off x="5327015" y="4437380"/>
                <a:ext cx="1905" cy="635"/>
              </a:xfrm>
              <a:prstGeom prst="rect"/>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2298" y="1"/>
            <a:ext cx="10914433" cy="553998"/>
          </a:xfrm>
          <a:prstGeom prst="rect">
            <a:avLst/>
          </a:prstGeom>
          <a:noFill/>
        </p:spPr>
        <p:txBody>
          <a:bodyPr wrap="square" rtlCol="0">
            <a:spAutoFit/>
          </a:bodyPr>
          <a:lstStyle/>
          <a:p>
            <a:pPr algn="ctr"/>
            <a:r>
              <a:rPr lang="en-US" sz="3000" u="sng" dirty="0">
                <a:solidFill>
                  <a:schemeClr val="accent6">
                    <a:lumMod val="75000"/>
                  </a:schemeClr>
                </a:solidFill>
                <a:latin typeface="Bookman Old Style" panose="02050604050505020204" pitchFamily="18" charset="0"/>
              </a:rPr>
              <a:t>Conclusion:</a:t>
            </a:r>
            <a:endParaRPr lang="en-IN" sz="3000" u="sng" dirty="0">
              <a:solidFill>
                <a:schemeClr val="accent6">
                  <a:lumMod val="75000"/>
                </a:schemeClr>
              </a:solidFill>
              <a:latin typeface="Bookman Old Style" panose="02050604050505020204" pitchFamily="18" charset="0"/>
            </a:endParaRPr>
          </a:p>
        </p:txBody>
      </p:sp>
      <p:sp>
        <p:nvSpPr>
          <p:cNvPr id="5" name="TextBox 4"/>
          <p:cNvSpPr txBox="1"/>
          <p:nvPr/>
        </p:nvSpPr>
        <p:spPr>
          <a:xfrm>
            <a:off x="447472" y="856900"/>
            <a:ext cx="11112230" cy="5755422"/>
          </a:xfrm>
          <a:prstGeom prst="rect">
            <a:avLst/>
          </a:prstGeom>
          <a:noFill/>
        </p:spPr>
        <p:txBody>
          <a:bodyPr wrap="square" rtlCol="0">
            <a:spAutoFit/>
          </a:bodyPr>
          <a:lstStyle/>
          <a:p>
            <a:pPr marL="285750" indent="-285750" algn="just">
              <a:buFont typeface="Wingdings" panose="05000000000000000000" pitchFamily="2" charset="2"/>
              <a:buChar char="Ø"/>
            </a:pPr>
            <a:r>
              <a:rPr lang="en-US" sz="1600" b="0" i="0" dirty="0">
                <a:solidFill>
                  <a:srgbClr val="000000"/>
                </a:solidFill>
                <a:effectLst/>
                <a:latin typeface="Century" panose="02040604050505020304" pitchFamily="18" charset="0"/>
              </a:rPr>
              <a:t>The case study aims to give an idea of applying Machine Learning algorithms to predict the sale price of used cars. After the completion of this project, we got an insight into how to collect data, pre-process the data, analyze and clean the data and build a model.</a:t>
            </a:r>
            <a:endParaRPr lang="en-US" sz="16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Ø"/>
            </a:pPr>
            <a:r>
              <a:rPr lang="en-US" sz="1600" b="0" i="0" dirty="0">
                <a:solidFill>
                  <a:srgbClr val="000000"/>
                </a:solidFill>
                <a:effectLst/>
                <a:latin typeface="Century" panose="02040604050505020304" pitchFamily="18" charset="0"/>
              </a:rPr>
              <a:t>First we collected the used car data from the website </a:t>
            </a:r>
            <a:r>
              <a:rPr lang="en-US" sz="1600" b="0" i="0" u="sng" dirty="0">
                <a:solidFill>
                  <a:srgbClr val="296EAA"/>
                </a:solidFill>
                <a:effectLst/>
                <a:latin typeface="Century" panose="02040604050505020304" pitchFamily="18" charset="0"/>
                <a:hlinkClick r:id="rId1"/>
              </a:rPr>
              <a:t>www.cardekho.com</a:t>
            </a:r>
            <a:r>
              <a:rPr lang="en-US" sz="1600" b="0" i="0" dirty="0">
                <a:solidFill>
                  <a:srgbClr val="000000"/>
                </a:solidFill>
                <a:effectLst/>
                <a:latin typeface="Century" panose="02040604050505020304" pitchFamily="18" charset="0"/>
              </a:rPr>
              <a:t> and it was done by using Web scraping using the framework Selenium, which has the advantage of automating our process of collecting data. We collected almost 12608 of data which contained the selling price of the used cars and other related features. Then, the scrapped data was saved in an excel file so that we can use it further and analyze the data.</a:t>
            </a:r>
            <a:endParaRPr lang="en-US" sz="16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Ø"/>
            </a:pPr>
            <a:r>
              <a:rPr lang="en-US" sz="1600" b="0" i="0" dirty="0">
                <a:solidFill>
                  <a:srgbClr val="000000"/>
                </a:solidFill>
                <a:effectLst/>
                <a:latin typeface="Century" panose="02040604050505020304" pitchFamily="18" charset="0"/>
              </a:rPr>
              <a:t>Then we loaded the dataset and have done data cleaning, EDA process, and pre-processing techniques like checking outliers, skewness, correlation, scaling data, </a:t>
            </a:r>
            <a:r>
              <a:rPr lang="en-US" sz="1600" b="0" i="0" dirty="0" err="1">
                <a:solidFill>
                  <a:srgbClr val="000000"/>
                </a:solidFill>
                <a:effectLst/>
                <a:latin typeface="Century" panose="02040604050505020304" pitchFamily="18" charset="0"/>
              </a:rPr>
              <a:t>etc</a:t>
            </a:r>
            <a:r>
              <a:rPr lang="en-US" sz="1600" b="0" i="0" dirty="0">
                <a:solidFill>
                  <a:srgbClr val="000000"/>
                </a:solidFill>
                <a:effectLst/>
                <a:latin typeface="Century" panose="02040604050505020304" pitchFamily="18" charset="0"/>
              </a:rPr>
              <a:t>, and got better insights from data visualization.</a:t>
            </a:r>
            <a:endParaRPr lang="en-US" sz="16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Ø"/>
            </a:pPr>
            <a:r>
              <a:rPr lang="en-US" sz="1600" b="0" i="0" dirty="0">
                <a:solidFill>
                  <a:srgbClr val="000000"/>
                </a:solidFill>
                <a:effectLst/>
                <a:latin typeface="Century" panose="02040604050505020304" pitchFamily="18" charset="0"/>
              </a:rPr>
              <a:t>From the visualizations we got to know that the continuous numerical variables have some positive linear relation with the “</a:t>
            </a:r>
            <a:r>
              <a:rPr lang="en-US" sz="1600" b="0" i="0" dirty="0" err="1">
                <a:solidFill>
                  <a:srgbClr val="000000"/>
                </a:solidFill>
                <a:effectLst/>
                <a:latin typeface="Century" panose="02040604050505020304" pitchFamily="18" charset="0"/>
              </a:rPr>
              <a:t>Car_Price</a:t>
            </a:r>
            <a:r>
              <a:rPr lang="en-US" sz="1600" b="0" i="0" dirty="0">
                <a:solidFill>
                  <a:srgbClr val="000000"/>
                </a:solidFill>
                <a:effectLst/>
                <a:latin typeface="Century" panose="02040604050505020304" pitchFamily="18" charset="0"/>
              </a:rPr>
              <a:t>”. By comparing car price and categorical variables we got to know that the cars having automatic gear transmission, cars from the city Bangalore, cars using petrol and diesel as fuels, cars having brands Benz and BMW, and cars with 5-7 seating capacity have a high sale price. While comparing continuous numerical variables and </a:t>
            </a:r>
            <a:r>
              <a:rPr lang="en-US" sz="1600" b="0" i="0" dirty="0" err="1">
                <a:solidFill>
                  <a:srgbClr val="000000"/>
                </a:solidFill>
                <a:effectLst/>
                <a:latin typeface="Century" panose="02040604050505020304" pitchFamily="18" charset="0"/>
              </a:rPr>
              <a:t>Car_Price</a:t>
            </a:r>
            <a:r>
              <a:rPr lang="en-US" sz="1600" b="0" i="0" dirty="0">
                <a:solidFill>
                  <a:srgbClr val="000000"/>
                </a:solidFill>
                <a:effectLst/>
                <a:latin typeface="Century" panose="02040604050505020304" pitchFamily="18" charset="0"/>
              </a:rPr>
              <a:t> we found that cars which are having good mileage, engine displacement, and less running in km have a good linear relationship with the price that is the cars with this kind of quality have high selling prices.</a:t>
            </a:r>
            <a:endParaRPr lang="en-US" sz="1600" b="0" i="0" dirty="0">
              <a:solidFill>
                <a:srgbClr val="000000"/>
              </a:solidFill>
              <a:effectLst/>
              <a:latin typeface="Century" panose="02040604050505020304" pitchFamily="18" charset="0"/>
            </a:endParaRPr>
          </a:p>
          <a:p>
            <a:pPr marL="285750" indent="-285750" algn="just">
              <a:buFont typeface="Wingdings" panose="05000000000000000000" pitchFamily="2" charset="2"/>
              <a:buChar char="Ø"/>
            </a:pPr>
            <a:r>
              <a:rPr lang="en-US" sz="1600" b="0" i="0" dirty="0">
                <a:solidFill>
                  <a:srgbClr val="000000"/>
                </a:solidFill>
                <a:effectLst/>
                <a:latin typeface="Century" panose="02040604050505020304" pitchFamily="18" charset="0"/>
              </a:rPr>
              <a:t>After separating our train and test data, we started running different ML regression algorithms to find out the best performing model based on different metrics like R2 Score MAE, MSE, and RMSE. We got </a:t>
            </a:r>
            <a:r>
              <a:rPr lang="en-US" sz="1600" dirty="0" err="1">
                <a:solidFill>
                  <a:srgbClr val="000000"/>
                </a:solidFill>
                <a:latin typeface="Century" panose="02040604050505020304" pitchFamily="18" charset="0"/>
              </a:rPr>
              <a:t>X</a:t>
            </a:r>
            <a:r>
              <a:rPr lang="en-US" sz="1600" b="0" i="0" dirty="0" err="1">
                <a:solidFill>
                  <a:srgbClr val="000000"/>
                </a:solidFill>
                <a:effectLst/>
                <a:latin typeface="Century" panose="02040604050505020304" pitchFamily="18" charset="0"/>
              </a:rPr>
              <a:t>GBoost</a:t>
            </a:r>
            <a:r>
              <a:rPr lang="en-US" sz="1600" b="0" i="0" dirty="0">
                <a:solidFill>
                  <a:srgbClr val="000000"/>
                </a:solidFill>
                <a:effectLst/>
                <a:latin typeface="Century" panose="02040604050505020304" pitchFamily="18" charset="0"/>
              </a:rPr>
              <a:t> Regressor as the best model among all the models as it gave the least difference in R2 score and cross-validation score and also low evaluation metrics compared to other models. On this basis, we performed the Hyperparameter tuning to find out the best parameter and improve the scores. The R2 score increased after tuning </a:t>
            </a:r>
            <a:r>
              <a:rPr lang="en-US" sz="1600" dirty="0">
                <a:solidFill>
                  <a:srgbClr val="000000"/>
                </a:solidFill>
                <a:latin typeface="Century" panose="02040604050505020304" pitchFamily="18" charset="0"/>
              </a:rPr>
              <a:t>s</a:t>
            </a:r>
            <a:r>
              <a:rPr lang="en-US" sz="1600" b="0" i="0" dirty="0">
                <a:solidFill>
                  <a:srgbClr val="000000"/>
                </a:solidFill>
                <a:effectLst/>
                <a:latin typeface="Century" panose="02040604050505020304" pitchFamily="18" charset="0"/>
              </a:rPr>
              <a:t>o, we concluded that </a:t>
            </a:r>
            <a:r>
              <a:rPr lang="en-US" sz="1600" b="0" i="0" dirty="0" err="1">
                <a:solidFill>
                  <a:srgbClr val="000000"/>
                </a:solidFill>
                <a:effectLst/>
                <a:latin typeface="Century" panose="02040604050505020304" pitchFamily="18" charset="0"/>
              </a:rPr>
              <a:t>XGBoost</a:t>
            </a:r>
            <a:r>
              <a:rPr lang="en-US" sz="1600" b="0" i="0" dirty="0">
                <a:solidFill>
                  <a:srgbClr val="000000"/>
                </a:solidFill>
                <a:effectLst/>
                <a:latin typeface="Century" panose="02040604050505020304" pitchFamily="18" charset="0"/>
              </a:rPr>
              <a:t> Regressor was the best model as it was given a high R2 score after tuning.</a:t>
            </a:r>
            <a:endParaRPr lang="en-US" sz="1600" b="0" i="0" dirty="0">
              <a:solidFill>
                <a:srgbClr val="000000"/>
              </a:solidFill>
              <a:effectLst/>
              <a:latin typeface="Century" panose="02040604050505020304" pitchFamily="18" charset="0"/>
            </a:endParaRPr>
          </a:p>
          <a:p>
            <a:endParaRPr lang="en-IN" sz="16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0421" y="2613392"/>
            <a:ext cx="8531157" cy="1631216"/>
          </a:xfrm>
          <a:prstGeom prst="rect">
            <a:avLst/>
          </a:prstGeom>
          <a:noFill/>
        </p:spPr>
        <p:txBody>
          <a:bodyPr wrap="square" rtlCol="0">
            <a:spAutoFit/>
          </a:bodyPr>
          <a:lstStyle/>
          <a:p>
            <a:r>
              <a:rPr lang="en-IN" sz="10000" dirty="0"/>
              <a:t>Thank You!</a:t>
            </a:r>
            <a:endParaRPr lang="en-IN" sz="10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3647" y="427189"/>
            <a:ext cx="11024703" cy="707886"/>
          </a:xfrm>
          <a:prstGeom prst="rect">
            <a:avLst/>
          </a:prstGeom>
          <a:noFill/>
        </p:spPr>
        <p:txBody>
          <a:bodyPr wrap="square" rtlCol="0">
            <a:spAutoFit/>
          </a:bodyPr>
          <a:lstStyle/>
          <a:p>
            <a:pPr algn="ctr"/>
            <a:r>
              <a:rPr lang="en-US" sz="4000" u="sng" dirty="0">
                <a:solidFill>
                  <a:schemeClr val="accent6">
                    <a:lumMod val="75000"/>
                  </a:schemeClr>
                </a:solidFill>
                <a:latin typeface="Bookman Old Style" panose="02050604050505020204" pitchFamily="18" charset="0"/>
              </a:rPr>
              <a:t>Problem Statement</a:t>
            </a:r>
            <a:endParaRPr lang="en-IN" sz="4000" u="sng" dirty="0">
              <a:solidFill>
                <a:schemeClr val="accent6">
                  <a:lumMod val="75000"/>
                </a:schemeClr>
              </a:solidFill>
              <a:latin typeface="Bookman Old Style" panose="02050604050505020204" pitchFamily="18" charset="0"/>
            </a:endParaRPr>
          </a:p>
        </p:txBody>
      </p:sp>
      <p:sp>
        <p:nvSpPr>
          <p:cNvPr id="3" name="TextBox 2"/>
          <p:cNvSpPr txBox="1"/>
          <p:nvPr/>
        </p:nvSpPr>
        <p:spPr>
          <a:xfrm>
            <a:off x="340761" y="1699281"/>
            <a:ext cx="11510477" cy="5130187"/>
          </a:xfrm>
          <a:prstGeom prst="rect">
            <a:avLst/>
          </a:prstGeom>
          <a:noFill/>
        </p:spPr>
        <p:txBody>
          <a:bodyPr wrap="square" rtlCol="0">
            <a:spAutoFit/>
          </a:bodyPr>
          <a:lstStyle/>
          <a:p>
            <a:pPr algn="just">
              <a:lnSpc>
                <a:spcPct val="107000"/>
              </a:lnSpc>
              <a:spcAft>
                <a:spcPts val="800"/>
              </a:spcAft>
            </a:pPr>
            <a:r>
              <a:rPr lang="en-US" sz="1800" dirty="0">
                <a:latin typeface="Century" panose="020406040505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With the covid 19 impact on the market, we have seen a lot of changes in the car market. Now some cars are in demand hence making them costly and some are not in demand hence cheaper. One of our clients works with small traders, who sell used cars. With the change in the market due to covid 19 impact, our client is facing problems with their previous car price valuation machine learning models. So, they are looking for new machine learning models from new data. We have to make a car price valuation model.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2400" b="1" dirty="0">
                <a:effectLst/>
                <a:latin typeface="Century" panose="02040604050505020304" pitchFamily="18" charset="0"/>
                <a:ea typeface="Calibri" panose="020F0502020204030204" pitchFamily="34" charset="0"/>
                <a:cs typeface="Calibri" panose="020F0502020204030204" pitchFamily="34" charset="0"/>
              </a:rPr>
              <a:t>Business goal: </a:t>
            </a:r>
            <a:r>
              <a:rPr lang="en-IN" spc="-5" dirty="0">
                <a:effectLst/>
                <a:latin typeface="Century" panose="02040604050505020304" pitchFamily="18" charset="0"/>
                <a:ea typeface="Calibri" panose="020F0502020204030204" pitchFamily="34" charset="0"/>
                <a:cs typeface="Calibri" panose="020F0502020204030204" pitchFamily="34" charset="0"/>
              </a:rPr>
              <a:t>The main aim of this project is to predict the price of a used car based on various features. </a:t>
            </a:r>
            <a:endParaRPr lang="en-IN" spc="-5" dirty="0">
              <a:effectLst/>
              <a:latin typeface="Century" panose="02040604050505020304" pitchFamily="18" charset="0"/>
              <a:ea typeface="Calibri" panose="020F0502020204030204" pitchFamily="34" charset="0"/>
              <a:cs typeface="Calibri" panose="020F0502020204030204" pitchFamily="34" charset="0"/>
            </a:endParaRPr>
          </a:p>
          <a:p>
            <a:pPr algn="just">
              <a:lnSpc>
                <a:spcPct val="107000"/>
              </a:lnSpc>
              <a:spcAft>
                <a:spcPts val="800"/>
              </a:spcAft>
            </a:pPr>
            <a:endParaRPr lang="en-IN" spc="-5" dirty="0">
              <a:latin typeface="Century" panose="02040604050505020304" pitchFamily="18" charset="0"/>
              <a:ea typeface="Calibri" panose="020F0502020204030204" pitchFamily="34" charset="0"/>
              <a:cs typeface="Calibri" panose="020F0502020204030204" pitchFamily="34" charset="0"/>
            </a:endParaRPr>
          </a:p>
          <a:p>
            <a:pPr algn="just">
              <a:lnSpc>
                <a:spcPct val="107000"/>
              </a:lnSpc>
              <a:spcAft>
                <a:spcPts val="800"/>
              </a:spcAft>
            </a:pPr>
            <a:r>
              <a:rPr lang="en-IN" dirty="0">
                <a:effectLst/>
                <a:latin typeface="Century" panose="02040604050505020304" pitchFamily="18" charset="0"/>
                <a:ea typeface="Calibri" panose="020F0502020204030204" pitchFamily="34" charset="0"/>
                <a:cs typeface="Times New Roman" panose="02020603050405020304" pitchFamily="18" charset="0"/>
              </a:rPr>
              <a:t>Machine Learning is a field of technology development with immense abilities and applications in automating tasks. So, we will deploy an ML model for car selling price prediction and analysis. This kind of system becomes handy for many people. This model will provide the approximate selling price for the car based on different features like fuel type, transmission, price, weight, running in km, engine displacement, milage, etc and this model will help the client to understand the price of the used cars.</a:t>
            </a:r>
            <a:endParaRPr lang="en-IN" dirty="0">
              <a:effectLst/>
              <a:latin typeface="Century" panose="02040604050505020304" pitchFamily="18" charset="0"/>
              <a:ea typeface="Calibri" panose="020F0502020204030204" pitchFamily="34" charset="0"/>
              <a:cs typeface="Times New Roman" panose="02020603050405020304" pitchFamily="18" charset="0"/>
            </a:endParaRPr>
          </a:p>
          <a:p>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7159" y="382555"/>
            <a:ext cx="11019453" cy="707886"/>
          </a:xfrm>
          <a:prstGeom prst="rect">
            <a:avLst/>
          </a:prstGeom>
          <a:noFill/>
        </p:spPr>
        <p:txBody>
          <a:bodyPr wrap="square" rtlCol="0">
            <a:spAutoFit/>
          </a:bodyPr>
          <a:lstStyle/>
          <a:p>
            <a:pPr algn="ctr"/>
            <a:r>
              <a:rPr lang="en-US" sz="4000" u="sng" dirty="0">
                <a:solidFill>
                  <a:schemeClr val="accent6">
                    <a:lumMod val="75000"/>
                  </a:schemeClr>
                </a:solidFill>
                <a:latin typeface="Bookman Old Style" panose="02050604050505020204" pitchFamily="18" charset="0"/>
              </a:rPr>
              <a:t>Problem Understanding</a:t>
            </a:r>
            <a:endParaRPr lang="en-IN" sz="4000" u="sng" dirty="0">
              <a:solidFill>
                <a:schemeClr val="accent6">
                  <a:lumMod val="75000"/>
                </a:schemeClr>
              </a:solidFill>
              <a:latin typeface="Bookman Old Style" panose="02050604050505020204" pitchFamily="18" charset="0"/>
            </a:endParaRPr>
          </a:p>
        </p:txBody>
      </p:sp>
      <p:sp>
        <p:nvSpPr>
          <p:cNvPr id="3" name="TextBox 2"/>
          <p:cNvSpPr txBox="1"/>
          <p:nvPr/>
        </p:nvSpPr>
        <p:spPr>
          <a:xfrm>
            <a:off x="437745" y="1903079"/>
            <a:ext cx="7120646" cy="3726982"/>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Calibri" panose="020F0502020204030204" pitchFamily="34" charset="0"/>
              </a:rPr>
              <a:t>Car Price Prediction is an interesting machine learning problem as many factors influence the price of a car in the second-hand market. </a:t>
            </a:r>
            <a:r>
              <a:rPr lang="en-IN" sz="1800" dirty="0">
                <a:effectLst/>
                <a:latin typeface="Century" panose="02040604050505020304" pitchFamily="18" charset="0"/>
                <a:ea typeface="Calibri" panose="020F0502020204030204" pitchFamily="34" charset="0"/>
                <a:cs typeface="Times New Roman" panose="02020603050405020304" pitchFamily="18" charset="0"/>
              </a:rPr>
              <a:t>Here we are trying to help the client works with small traders, who sell used cars to understand the price of the used cars by deploying machine learning models. These models would help the client/sellers to understand the used car market and accordingly they would be able to sell the used car in the market.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ü"/>
            </a:pPr>
            <a:r>
              <a:rPr lang="en-IN" sz="1800" dirty="0">
                <a:effectLst/>
                <a:latin typeface="Century" panose="02040604050505020304" pitchFamily="18" charset="0"/>
                <a:ea typeface="Calibri" panose="020F0502020204030204" pitchFamily="34" charset="0"/>
                <a:cs typeface="Times New Roman" panose="02020603050405020304" pitchFamily="18" charset="0"/>
              </a:rPr>
              <a:t>From the problem statement we came to know that it is a regression type problem since our target variable “</a:t>
            </a:r>
            <a:r>
              <a:rPr lang="en-IN" sz="1800" dirty="0" err="1">
                <a:effectLst/>
                <a:latin typeface="Century" panose="02040604050505020304" pitchFamily="18" charset="0"/>
                <a:ea typeface="Calibri" panose="020F0502020204030204" pitchFamily="34" charset="0"/>
                <a:cs typeface="Times New Roman" panose="02020603050405020304" pitchFamily="18" charset="0"/>
              </a:rPr>
              <a:t>Car_Price</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continuous hence we need to build regression algorithms to predict the price of used cars.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descr="car_loop_4x3.gif"/>
          <p:cNvPicPr>
            <a:picLocks noChangeAspect="1"/>
          </p:cNvPicPr>
          <p:nvPr/>
        </p:nvPicPr>
        <p:blipFill>
          <a:blip r:embed="rId1"/>
          <a:stretch>
            <a:fillRect/>
          </a:stretch>
        </p:blipFill>
        <p:spPr>
          <a:xfrm>
            <a:off x="8103141" y="1736477"/>
            <a:ext cx="3777574" cy="40601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1804" y="253827"/>
            <a:ext cx="10748865"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What is Used Car Price?</a:t>
            </a:r>
            <a:endParaRPr lang="en-IN" sz="3000" u="sng" dirty="0">
              <a:solidFill>
                <a:schemeClr val="accent6">
                  <a:lumMod val="75000"/>
                </a:schemeClr>
              </a:solidFill>
              <a:latin typeface="Bookman Old Style" panose="02050604050505020204" pitchFamily="18" charset="0"/>
            </a:endParaRPr>
          </a:p>
        </p:txBody>
      </p:sp>
      <p:sp>
        <p:nvSpPr>
          <p:cNvPr id="3" name="TextBox 2"/>
          <p:cNvSpPr txBox="1"/>
          <p:nvPr/>
        </p:nvSpPr>
        <p:spPr>
          <a:xfrm>
            <a:off x="593387" y="1440781"/>
            <a:ext cx="10661635" cy="4524315"/>
          </a:xfrm>
          <a:prstGeom prst="rect">
            <a:avLst/>
          </a:prstGeom>
          <a:noFill/>
        </p:spPr>
        <p:txBody>
          <a:bodyPr wrap="square" rtlCol="0">
            <a:spAutoFit/>
          </a:bodyPr>
          <a:lstStyle/>
          <a:p>
            <a:pPr algn="just"/>
            <a:r>
              <a:rPr lang="en-US" b="0" i="0" dirty="0">
                <a:effectLst/>
                <a:latin typeface="Century" panose="02040604050505020304" pitchFamily="18" charset="0"/>
              </a:rPr>
              <a:t>A used car, a pre-owned vehicle, or a second-hand car, is a vehicle that has previously had one or more retail owners. Used cars are sold through a variet</a:t>
            </a:r>
            <a:r>
              <a:rPr lang="en-US" dirty="0">
                <a:latin typeface="Century" panose="02040604050505020304" pitchFamily="18" charset="0"/>
              </a:rPr>
              <a:t>y of outlets, including rental car companies, independent car dealers, buy here pay dealerships, leasing offices, auctions, and private party sales. </a:t>
            </a:r>
            <a:r>
              <a:rPr lang="en-US" b="0" i="0" dirty="0">
                <a:effectLst/>
                <a:latin typeface="Century" panose="02040604050505020304" pitchFamily="18" charset="0"/>
              </a:rPr>
              <a:t>Used car pricing reports typically produce three forms of pricing information.</a:t>
            </a:r>
            <a:endParaRPr lang="en-US" b="0" i="0" dirty="0">
              <a:effectLst/>
              <a:latin typeface="Century" panose="02040604050505020304" pitchFamily="18" charset="0"/>
            </a:endParaRPr>
          </a:p>
          <a:p>
            <a:pPr algn="just"/>
            <a:endParaRPr lang="en-US" b="0" i="0" dirty="0">
              <a:effectLst/>
              <a:latin typeface="Century" panose="02040604050505020304" pitchFamily="18" charset="0"/>
            </a:endParaRPr>
          </a:p>
          <a:p>
            <a:pPr marL="285750" indent="-285750" algn="just">
              <a:buFont typeface="Arial" panose="020B0604020202020204" pitchFamily="34" charset="0"/>
              <a:buChar char="•"/>
            </a:pPr>
            <a:r>
              <a:rPr lang="en-US" b="0" i="0" dirty="0">
                <a:effectLst/>
                <a:latin typeface="Century" panose="02040604050505020304" pitchFamily="18" charset="0"/>
              </a:rPr>
              <a:t>Dealer or retail price is the price expected to pay if buying from a licensed new-car or used-car dealer.</a:t>
            </a:r>
            <a:endParaRPr lang="en-US" b="0" i="0" dirty="0">
              <a:effectLst/>
              <a:latin typeface="Century" panose="02040604050505020304" pitchFamily="18" charset="0"/>
            </a:endParaRPr>
          </a:p>
          <a:p>
            <a:pPr marL="285750" indent="-285750" algn="just"/>
            <a:endParaRPr lang="en-US" b="0" i="0" dirty="0">
              <a:effectLst/>
              <a:latin typeface="Century" panose="02040604050505020304" pitchFamily="18" charset="0"/>
            </a:endParaRPr>
          </a:p>
          <a:p>
            <a:pPr marL="285750" indent="-285750" algn="just">
              <a:buFont typeface="Arial" panose="020B0604020202020204" pitchFamily="34" charset="0"/>
              <a:buChar char="•"/>
            </a:pPr>
            <a:r>
              <a:rPr lang="en-US" b="0" i="0" dirty="0">
                <a:effectLst/>
                <a:latin typeface="Century" panose="02040604050505020304" pitchFamily="18" charset="0"/>
              </a:rPr>
              <a:t>Dealer trade-in price or wholesale price is the price a shopper should expect to receive from a dealer if trading in a car. This is also the price that a dealer will typically pay for a car at a dealer wholesale auction.</a:t>
            </a:r>
            <a:endParaRPr lang="en-US" b="0" i="0" dirty="0">
              <a:effectLst/>
              <a:latin typeface="Century" panose="02040604050505020304" pitchFamily="18" charset="0"/>
            </a:endParaRPr>
          </a:p>
          <a:p>
            <a:pPr marL="285750" indent="-285750" algn="just"/>
            <a:endParaRPr lang="en-US" b="0" i="0" dirty="0">
              <a:effectLst/>
              <a:latin typeface="Century" panose="02040604050505020304" pitchFamily="18" charset="0"/>
            </a:endParaRPr>
          </a:p>
          <a:p>
            <a:pPr marL="285750" indent="-285750" algn="just">
              <a:buFont typeface="Arial" panose="020B0604020202020204" pitchFamily="34" charset="0"/>
              <a:buChar char="•"/>
            </a:pPr>
            <a:r>
              <a:rPr lang="en-US" b="0" i="0" dirty="0">
                <a:effectLst/>
                <a:latin typeface="Century" panose="02040604050505020304" pitchFamily="18" charset="0"/>
              </a:rPr>
              <a:t>Private-party price is the price expected to pay if buying from an individual. A private-party seller is hoping to get more money than they would with a trade-in to a dealer. A private-party buyer is hoping to pay less than the dealer’s retail price.</a:t>
            </a:r>
            <a:endParaRPr lang="en-US" b="0" i="0" dirty="0">
              <a:effectLst/>
              <a:latin typeface="Century" panose="02040604050505020304" pitchFamily="18" charset="0"/>
            </a:endParaRPr>
          </a:p>
          <a:p>
            <a:pPr algn="just"/>
            <a:endParaRPr lang="en-US" b="0" i="0" dirty="0">
              <a:effectLst/>
              <a:latin typeface="Century" panose="020406040505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7396" y="335902"/>
            <a:ext cx="11384604"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Benefits of Buying Used Cars:</a:t>
            </a:r>
            <a:endParaRPr lang="en-IN" sz="3000" u="sng" dirty="0">
              <a:solidFill>
                <a:schemeClr val="accent6">
                  <a:lumMod val="75000"/>
                </a:schemeClr>
              </a:solidFill>
              <a:latin typeface="Bookman Old Style" panose="02050604050505020204" pitchFamily="18" charset="0"/>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97516" y="1935805"/>
            <a:ext cx="5005378" cy="3337240"/>
          </a:xfrm>
          <a:prstGeom prst="rect">
            <a:avLst/>
          </a:prstGeom>
        </p:spPr>
      </p:pic>
      <p:sp>
        <p:nvSpPr>
          <p:cNvPr id="8" name="TextBox 7"/>
          <p:cNvSpPr txBox="1"/>
          <p:nvPr/>
        </p:nvSpPr>
        <p:spPr>
          <a:xfrm>
            <a:off x="807396" y="1658025"/>
            <a:ext cx="5120640" cy="4247317"/>
          </a:xfrm>
          <a:prstGeom prst="rect">
            <a:avLst/>
          </a:prstGeom>
          <a:noFill/>
        </p:spPr>
        <p:txBody>
          <a:bodyPr wrap="square" rtlCol="0">
            <a:spAutoFit/>
          </a:bodyPr>
          <a:lstStyle/>
          <a:p>
            <a:pPr marL="342900" indent="-342900">
              <a:buAutoNum type="arabicPeriod"/>
            </a:pPr>
            <a:r>
              <a:rPr lang="en-US" dirty="0">
                <a:latin typeface="Century" panose="02040604050505020304" pitchFamily="18" charset="0"/>
              </a:rPr>
              <a:t>Save Money</a:t>
            </a:r>
            <a:endParaRPr lang="en-US" dirty="0">
              <a:latin typeface="Century" panose="02040604050505020304" pitchFamily="18" charset="0"/>
            </a:endParaRPr>
          </a:p>
          <a:p>
            <a:pPr marL="342900" indent="-342900">
              <a:buAutoNum type="arabicPeriod"/>
            </a:pPr>
            <a:r>
              <a:rPr lang="en-US" dirty="0">
                <a:latin typeface="Century" panose="02040604050505020304" pitchFamily="18" charset="0"/>
              </a:rPr>
              <a:t>Used Cars Have The Features That You Want</a:t>
            </a:r>
            <a:endParaRPr lang="en-US" dirty="0">
              <a:latin typeface="Century" panose="02040604050505020304" pitchFamily="18" charset="0"/>
            </a:endParaRPr>
          </a:p>
          <a:p>
            <a:pPr marL="342900" indent="-342900">
              <a:buAutoNum type="arabicPeriod"/>
            </a:pPr>
            <a:r>
              <a:rPr lang="en-US" dirty="0">
                <a:latin typeface="Century" panose="02040604050505020304" pitchFamily="18" charset="0"/>
              </a:rPr>
              <a:t>Lower Insurance Rates</a:t>
            </a:r>
            <a:endParaRPr lang="en-US" dirty="0">
              <a:latin typeface="Century" panose="02040604050505020304" pitchFamily="18" charset="0"/>
            </a:endParaRPr>
          </a:p>
          <a:p>
            <a:pPr marL="342900" indent="-342900">
              <a:buAutoNum type="arabicPeriod"/>
            </a:pPr>
            <a:r>
              <a:rPr lang="en-US" dirty="0">
                <a:latin typeface="Century" panose="02040604050505020304" pitchFamily="18" charset="0"/>
              </a:rPr>
              <a:t>Good Condition</a:t>
            </a:r>
            <a:endParaRPr lang="en-US" dirty="0">
              <a:latin typeface="Century" panose="02040604050505020304" pitchFamily="18" charset="0"/>
            </a:endParaRPr>
          </a:p>
          <a:p>
            <a:pPr marL="342900" indent="-342900">
              <a:buAutoNum type="arabicPeriod"/>
            </a:pPr>
            <a:r>
              <a:rPr lang="en-US" dirty="0">
                <a:latin typeface="Century" panose="02040604050505020304" pitchFamily="18" charset="0"/>
              </a:rPr>
              <a:t>Falling Registration Fees</a:t>
            </a:r>
            <a:endParaRPr lang="en-US" dirty="0">
              <a:latin typeface="Century" panose="02040604050505020304" pitchFamily="18" charset="0"/>
            </a:endParaRPr>
          </a:p>
          <a:p>
            <a:pPr marL="342900" indent="-342900">
              <a:buAutoNum type="arabicPeriod"/>
            </a:pPr>
            <a:r>
              <a:rPr lang="en-US" dirty="0">
                <a:latin typeface="Century" panose="02040604050505020304" pitchFamily="18" charset="0"/>
              </a:rPr>
              <a:t>Depreciation Advantages</a:t>
            </a:r>
            <a:endParaRPr lang="en-US" dirty="0">
              <a:latin typeface="Century" panose="02040604050505020304" pitchFamily="18" charset="0"/>
            </a:endParaRPr>
          </a:p>
          <a:p>
            <a:pPr marL="342900" indent="-342900">
              <a:buAutoNum type="arabicPeriod"/>
            </a:pPr>
            <a:r>
              <a:rPr lang="en-US" dirty="0">
                <a:latin typeface="Century" panose="02040604050505020304" pitchFamily="18" charset="0"/>
              </a:rPr>
              <a:t>Vehicle History Reports Make Used Purchases Less Risky</a:t>
            </a:r>
            <a:endParaRPr lang="en-US" dirty="0">
              <a:latin typeface="Century" panose="02040604050505020304" pitchFamily="18" charset="0"/>
            </a:endParaRPr>
          </a:p>
          <a:p>
            <a:pPr marL="342900" indent="-342900">
              <a:buAutoNum type="arabicPeriod"/>
            </a:pPr>
            <a:r>
              <a:rPr lang="en-US" dirty="0">
                <a:latin typeface="Century" panose="02040604050505020304" pitchFamily="18" charset="0"/>
              </a:rPr>
              <a:t>Used Cars Have Rich Aftermarket Communities</a:t>
            </a:r>
            <a:endParaRPr lang="en-US" dirty="0">
              <a:latin typeface="Century" panose="02040604050505020304" pitchFamily="18" charset="0"/>
            </a:endParaRPr>
          </a:p>
          <a:p>
            <a:pPr marL="342900" indent="-342900">
              <a:buAutoNum type="arabicPeriod"/>
            </a:pPr>
            <a:r>
              <a:rPr lang="en-US" dirty="0">
                <a:latin typeface="Century" panose="02040604050505020304" pitchFamily="18" charset="0"/>
              </a:rPr>
              <a:t>The Ideal Starting Partner</a:t>
            </a:r>
            <a:endParaRPr lang="en-US" dirty="0">
              <a:latin typeface="Century" panose="02040604050505020304" pitchFamily="18" charset="0"/>
            </a:endParaRPr>
          </a:p>
          <a:p>
            <a:pPr marL="342900" indent="-342900">
              <a:buAutoNum type="arabicPeriod"/>
            </a:pPr>
            <a:r>
              <a:rPr lang="en-US" dirty="0">
                <a:latin typeface="Century" panose="02040604050505020304" pitchFamily="18" charset="0"/>
              </a:rPr>
              <a:t>Used Cars Are Just As Capable As New Cars</a:t>
            </a:r>
            <a:endParaRPr lang="en-US" dirty="0">
              <a:latin typeface="Century" panose="02040604050505020304" pitchFamily="18" charset="0"/>
            </a:endParaRPr>
          </a:p>
          <a:p>
            <a:endParaRPr lang="en-IN" dirty="0">
              <a:latin typeface="Century" panose="020406040505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8640" y="172720"/>
            <a:ext cx="10962640" cy="553998"/>
          </a:xfrm>
          <a:prstGeom prst="rect">
            <a:avLst/>
          </a:prstGeom>
          <a:noFill/>
        </p:spPr>
        <p:txBody>
          <a:bodyPr wrap="square" rtlCol="0">
            <a:spAutoFit/>
          </a:bodyPr>
          <a:lstStyle/>
          <a:p>
            <a:r>
              <a:rPr lang="en-US" sz="3000" u="sng" dirty="0">
                <a:solidFill>
                  <a:schemeClr val="accent6">
                    <a:lumMod val="75000"/>
                  </a:schemeClr>
                </a:solidFill>
                <a:latin typeface="Bookman Old Style" panose="02050604050505020204" pitchFamily="18" charset="0"/>
              </a:rPr>
              <a:t>Importance of Used Cars:</a:t>
            </a:r>
            <a:endParaRPr lang="en-IN" sz="3000" u="sng" dirty="0">
              <a:solidFill>
                <a:schemeClr val="accent6">
                  <a:lumMod val="75000"/>
                </a:schemeClr>
              </a:solidFill>
              <a:latin typeface="Bookman Old Style" panose="02050604050505020204" pitchFamily="18" charset="0"/>
            </a:endParaRPr>
          </a:p>
        </p:txBody>
      </p:sp>
      <p:sp>
        <p:nvSpPr>
          <p:cNvPr id="3" name="TextBox 2"/>
          <p:cNvSpPr txBox="1"/>
          <p:nvPr/>
        </p:nvSpPr>
        <p:spPr>
          <a:xfrm>
            <a:off x="335280" y="757495"/>
            <a:ext cx="6931282" cy="2970044"/>
          </a:xfrm>
          <a:prstGeom prst="rect">
            <a:avLst/>
          </a:prstGeom>
          <a:noFill/>
        </p:spPr>
        <p:txBody>
          <a:bodyPr wrap="square" rtlCol="0">
            <a:spAutoFit/>
          </a:bodyPr>
          <a:lstStyle/>
          <a:p>
            <a:pPr algn="just"/>
            <a:r>
              <a:rPr lang="en-US" sz="1700" b="0" i="0" dirty="0">
                <a:effectLst/>
                <a:latin typeface="Century" panose="02040604050505020304" pitchFamily="18" charset="0"/>
              </a:rPr>
              <a:t>There are certain things that will tell you the importance of buying a used car rather than a new car, they are as follows:</a:t>
            </a:r>
            <a:endParaRPr lang="en-US" sz="1700" b="0" i="0" dirty="0">
              <a:effectLst/>
              <a:latin typeface="Century" panose="02040604050505020304" pitchFamily="18" charset="0"/>
            </a:endParaRPr>
          </a:p>
          <a:p>
            <a:pPr algn="just"/>
            <a:endParaRPr lang="en-US" sz="1700" b="0" i="0" dirty="0">
              <a:effectLst/>
              <a:latin typeface="Century" panose="02040604050505020304" pitchFamily="18" charset="0"/>
            </a:endParaRPr>
          </a:p>
          <a:p>
            <a:pPr marL="285750" indent="-285750" algn="just">
              <a:buFont typeface="Wingdings" panose="05000000000000000000" pitchFamily="2" charset="2"/>
              <a:buChar char="§"/>
            </a:pPr>
            <a:r>
              <a:rPr lang="en-US" sz="1700" b="0" i="0" dirty="0">
                <a:effectLst/>
                <a:latin typeface="Century" panose="02040604050505020304" pitchFamily="18" charset="0"/>
              </a:rPr>
              <a:t>Experts say when a new car leaves the lot, its value gets depreciated by less than or equal to 10% of the original price for which it is bought. The value gradually gets depreciated every month and year. But in the case of a used car, the depreciation has already occurred a lot of times. Amazingly, some may have got its value increased too.</a:t>
            </a:r>
            <a:endParaRPr lang="en-US" sz="1700" b="0" i="0" dirty="0">
              <a:effectLst/>
              <a:latin typeface="Century" panose="02040604050505020304" pitchFamily="18" charset="0"/>
            </a:endParaRPr>
          </a:p>
          <a:p>
            <a:pPr marL="285750" indent="-285750" algn="just">
              <a:buFont typeface="Wingdings" panose="05000000000000000000" pitchFamily="2" charset="2"/>
              <a:buChar char="§"/>
            </a:pPr>
            <a:r>
              <a:rPr lang="en-US" sz="1700" b="0" i="0" dirty="0">
                <a:effectLst/>
                <a:latin typeface="Century" panose="02040604050505020304" pitchFamily="18" charset="0"/>
              </a:rPr>
              <a:t>The price of a new car will usually be high. Also a lot amount of rupees that are hidden from you such as for</a:t>
            </a:r>
            <a:endParaRPr lang="en-US" sz="1700" b="0" i="0" dirty="0">
              <a:effectLst/>
              <a:latin typeface="Century" panose="02040604050505020304" pitchFamily="18" charset="0"/>
            </a:endParaRPr>
          </a:p>
        </p:txBody>
      </p:sp>
      <p:pic>
        <p:nvPicPr>
          <p:cNvPr id="1026" name="Picture 2" descr="Purchase Used Cars in Hollywood F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99725" y="809403"/>
            <a:ext cx="3913803" cy="261959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flipH="1">
            <a:off x="335279" y="3759200"/>
            <a:ext cx="11746474" cy="2970044"/>
          </a:xfrm>
          <a:prstGeom prst="rect">
            <a:avLst/>
          </a:prstGeom>
          <a:noFill/>
        </p:spPr>
        <p:txBody>
          <a:bodyPr wrap="square" rtlCol="0">
            <a:spAutoFit/>
          </a:bodyPr>
          <a:lstStyle/>
          <a:p>
            <a:pPr algn="just"/>
            <a:r>
              <a:rPr lang="en-US" sz="1700" b="0" i="0" dirty="0">
                <a:effectLst/>
                <a:latin typeface="Century" panose="02040604050505020304" pitchFamily="18" charset="0"/>
              </a:rPr>
              <a:t>    shipping purposes will be charged extra. But in the case of used cars, there are no such extra fees charged. But a few hundred rupees will somehow be charged for the documentation fee.</a:t>
            </a:r>
            <a:endParaRPr lang="en-US" sz="1700" b="0" i="0" dirty="0">
              <a:effectLst/>
              <a:latin typeface="Century" panose="02040604050505020304" pitchFamily="18" charset="0"/>
            </a:endParaRPr>
          </a:p>
          <a:p>
            <a:pPr marL="285750" indent="-285750" algn="just">
              <a:buFont typeface="Wingdings" panose="05000000000000000000" pitchFamily="2" charset="2"/>
              <a:buChar char="§"/>
            </a:pPr>
            <a:r>
              <a:rPr lang="en-US" sz="1700" b="0" i="0" dirty="0">
                <a:effectLst/>
                <a:latin typeface="Century" panose="02040604050505020304" pitchFamily="18" charset="0"/>
              </a:rPr>
              <a:t>A used car need not be added with extra fittings which are always expensive when it has to be installed in a new car. For a used car you can add extra fittings of your own preference with a low budget. This will help you save money.</a:t>
            </a:r>
            <a:endParaRPr lang="en-US" sz="1700" b="0" i="0" dirty="0">
              <a:effectLst/>
              <a:latin typeface="Century" panose="02040604050505020304" pitchFamily="18" charset="0"/>
            </a:endParaRPr>
          </a:p>
          <a:p>
            <a:pPr marL="285750" indent="-285750" algn="just">
              <a:buFont typeface="Wingdings" panose="05000000000000000000" pitchFamily="2" charset="2"/>
              <a:buChar char="§"/>
            </a:pPr>
            <a:r>
              <a:rPr lang="en-US" sz="1700" b="0" i="0" dirty="0">
                <a:effectLst/>
                <a:latin typeface="Century" panose="02040604050505020304" pitchFamily="18" charset="0"/>
              </a:rPr>
              <a:t>The pre-owned cars are checked for repairs and get refurbished. Certification is provided to ensure the vehicle is of good quality after a complete inspection is done. </a:t>
            </a:r>
            <a:endParaRPr lang="en-US" sz="1700" b="0" i="0" dirty="0">
              <a:effectLst/>
              <a:latin typeface="Century" panose="02040604050505020304" pitchFamily="18" charset="0"/>
            </a:endParaRPr>
          </a:p>
          <a:p>
            <a:pPr marL="285750" indent="-285750" algn="just">
              <a:buFont typeface="Wingdings" panose="05000000000000000000" pitchFamily="2" charset="2"/>
              <a:buChar char="§"/>
            </a:pPr>
            <a:r>
              <a:rPr lang="en-US" sz="1700" b="0" i="0" dirty="0">
                <a:effectLst/>
                <a:latin typeface="Century" panose="02040604050505020304" pitchFamily="18" charset="0"/>
              </a:rPr>
              <a:t>The emission of carbon dioxide from vehicles is dangerous to our environment. A new car will tend to emit more of this gas from manufacturing till its last usage. So if you are buying a used car, then the emission during its manufacture is reduced which is good for our surroundings.</a:t>
            </a:r>
            <a:endParaRPr lang="en-US" sz="1700" b="0" i="0" dirty="0">
              <a:effectLst/>
              <a:latin typeface="Century" panose="02040604050505020304" pitchFamily="18" charset="0"/>
            </a:endParaRPr>
          </a:p>
          <a:p>
            <a:pPr marL="285750" indent="-285750" algn="just">
              <a:buFont typeface="Wingdings" panose="05000000000000000000" pitchFamily="2" charset="2"/>
              <a:buChar char="§"/>
            </a:pPr>
            <a:endParaRPr lang="en-US" sz="1700" b="0" i="0" dirty="0">
              <a:effectLst/>
              <a:latin typeface="Century" panose="020406040505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42814"/>
            <a:ext cx="12192000" cy="553998"/>
          </a:xfrm>
          <a:prstGeom prst="rect">
            <a:avLst/>
          </a:prstGeom>
          <a:noFill/>
        </p:spPr>
        <p:txBody>
          <a:bodyPr wrap="square" rtlCol="0">
            <a:spAutoFit/>
          </a:bodyPr>
          <a:lstStyle/>
          <a:p>
            <a:pPr algn="ctr"/>
            <a:r>
              <a:rPr lang="en-US" sz="3000" u="sng" dirty="0">
                <a:solidFill>
                  <a:schemeClr val="accent6">
                    <a:lumMod val="75000"/>
                  </a:schemeClr>
                </a:solidFill>
                <a:latin typeface="Bookman Old Style" panose="02050604050505020204" pitchFamily="18" charset="0"/>
              </a:rPr>
              <a:t>Data </a:t>
            </a:r>
            <a:r>
              <a:rPr lang="en-US" sz="2400" u="sng" dirty="0">
                <a:solidFill>
                  <a:schemeClr val="accent6">
                    <a:lumMod val="75000"/>
                  </a:schemeClr>
                </a:solidFill>
                <a:latin typeface="Bookman Old Style" panose="02050604050505020204" pitchFamily="18" charset="0"/>
              </a:rPr>
              <a:t>Analysis</a:t>
            </a:r>
            <a:r>
              <a:rPr lang="en-US" sz="3000" u="sng" dirty="0">
                <a:solidFill>
                  <a:schemeClr val="accent6">
                    <a:lumMod val="75000"/>
                  </a:schemeClr>
                </a:solidFill>
                <a:latin typeface="Bookman Old Style" panose="02050604050505020204" pitchFamily="18" charset="0"/>
              </a:rPr>
              <a:t> and Model Building Flowchart</a:t>
            </a:r>
            <a:endParaRPr lang="en-IN" sz="3000" u="sng" dirty="0">
              <a:solidFill>
                <a:schemeClr val="accent6">
                  <a:lumMod val="75000"/>
                </a:schemeClr>
              </a:solidFill>
              <a:latin typeface="Bookman Old Style" panose="02050604050505020204" pitchFamily="18" charset="0"/>
            </a:endParaRPr>
          </a:p>
        </p:txBody>
      </p:sp>
      <p:sp>
        <p:nvSpPr>
          <p:cNvPr id="13" name="Arrow: Right 12"/>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5" name="Arrow: Right 14"/>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7" name="Arrow: Down 16"/>
          <p:cNvSpPr/>
          <p:nvPr/>
        </p:nvSpPr>
        <p:spPr>
          <a:xfrm>
            <a:off x="9723016" y="1955893"/>
            <a:ext cx="475342"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9" name="Arrow: Left 18"/>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1" name="Arrow: Left 20"/>
          <p:cNvSpPr/>
          <p:nvPr/>
        </p:nvSpPr>
        <p:spPr>
          <a:xfrm>
            <a:off x="3474720" y="2600626"/>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Arrow: Down 22"/>
          <p:cNvSpPr/>
          <p:nvPr/>
        </p:nvSpPr>
        <p:spPr>
          <a:xfrm>
            <a:off x="1696715" y="3493504"/>
            <a:ext cx="477318"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Arrow: Right 24"/>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7" name="Arrow: Right 26"/>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9" name="Arrow: Down 28"/>
          <p:cNvSpPr/>
          <p:nvPr/>
        </p:nvSpPr>
        <p:spPr>
          <a:xfrm>
            <a:off x="9723015" y="5069434"/>
            <a:ext cx="475343"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1" name="Arrow: Left 30"/>
          <p:cNvSpPr/>
          <p:nvPr/>
        </p:nvSpPr>
        <p:spPr>
          <a:xfrm>
            <a:off x="7477759" y="5733068"/>
            <a:ext cx="826485"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3" name="Arrow: Left 32"/>
          <p:cNvSpPr/>
          <p:nvPr/>
        </p:nvSpPr>
        <p:spPr>
          <a:xfrm>
            <a:off x="3482340" y="5737286"/>
            <a:ext cx="838199" cy="625772"/>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5" name="Flowchart: Alternate Process 34"/>
          <p:cNvSpPr/>
          <p:nvPr/>
        </p:nvSpPr>
        <p:spPr>
          <a:xfrm>
            <a:off x="861112" y="845002"/>
            <a:ext cx="2123233"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Import Libraries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36" name="Flowchart: Alternate Process 35"/>
          <p:cNvSpPr/>
          <p:nvPr/>
        </p:nvSpPr>
        <p:spPr>
          <a:xfrm>
            <a:off x="4818535" y="845002"/>
            <a:ext cx="2123233"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Import Collected Dataset</a:t>
            </a:r>
            <a:endPar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37" name="Flowchart: Alternate Process 36"/>
          <p:cNvSpPr/>
          <p:nvPr/>
        </p:nvSpPr>
        <p:spPr>
          <a:xfrm>
            <a:off x="8836712" y="845002"/>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Data Preprocessing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38" name="Flowchart: Alternate Process 37"/>
          <p:cNvSpPr/>
          <p:nvPr/>
        </p:nvSpPr>
        <p:spPr>
          <a:xfrm>
            <a:off x="8836712" y="2417322"/>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Finding and Treating Null Values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39" name="Flowchart: Alternate Process 38"/>
          <p:cNvSpPr/>
          <p:nvPr/>
        </p:nvSpPr>
        <p:spPr>
          <a:xfrm>
            <a:off x="4818535" y="2417322"/>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Visualizations</a:t>
            </a:r>
            <a:endPar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(EDA)</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0" name="Flowchart: Alternate Process 39"/>
          <p:cNvSpPr/>
          <p:nvPr/>
        </p:nvSpPr>
        <p:spPr>
          <a:xfrm>
            <a:off x="861112" y="2382613"/>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Identifying Outliers and Skewness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1" name="Flowchart: Alternate Process 40"/>
          <p:cNvSpPr/>
          <p:nvPr/>
        </p:nvSpPr>
        <p:spPr>
          <a:xfrm>
            <a:off x="861112" y="3966037"/>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Label Encoder</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2" name="Flowchart: Alternate Process 41"/>
          <p:cNvSpPr/>
          <p:nvPr/>
        </p:nvSpPr>
        <p:spPr>
          <a:xfrm>
            <a:off x="4818535" y="3966037"/>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Checking Correlation and  VIF</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3" name="Flowchart: Alternate Process 42"/>
          <p:cNvSpPr/>
          <p:nvPr/>
        </p:nvSpPr>
        <p:spPr>
          <a:xfrm>
            <a:off x="8836712" y="3966037"/>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Model Building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4" name="Flowchart: Alternate Process 43"/>
          <p:cNvSpPr/>
          <p:nvPr/>
        </p:nvSpPr>
        <p:spPr>
          <a:xfrm>
            <a:off x="8836712" y="5553071"/>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R2 score, CV &amp; Evaluation Metrics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5" name="Flowchart: Alternate Process 44"/>
          <p:cNvSpPr/>
          <p:nvPr/>
        </p:nvSpPr>
        <p:spPr>
          <a:xfrm>
            <a:off x="4818535" y="5553071"/>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Hyper Parameter Tuning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46" name="Flowchart: Alternate Process 45"/>
          <p:cNvSpPr/>
          <p:nvPr/>
        </p:nvSpPr>
        <p:spPr>
          <a:xfrm>
            <a:off x="861112" y="5553071"/>
            <a:ext cx="2168848" cy="1065078"/>
          </a:xfrm>
          <a:prstGeom prst="flowChartAlternateProces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Saving the Model &amp; Predictions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Tree>
  </p:cSld>
  <p:clrMapOvr>
    <a:masterClrMapping/>
  </p:clrMapOvr>
</p:sld>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26704</Words>
  <Application>WPS Presentation</Application>
  <PresentationFormat>Widescreen</PresentationFormat>
  <Paragraphs>325</Paragraphs>
  <Slides>38</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38</vt:i4>
      </vt:variant>
    </vt:vector>
  </HeadingPairs>
  <TitlesOfParts>
    <vt:vector size="56" baseType="lpstr">
      <vt:lpstr>Arial</vt:lpstr>
      <vt:lpstr>SimSun</vt:lpstr>
      <vt:lpstr>Wingdings</vt:lpstr>
      <vt:lpstr>Wingdings 3</vt:lpstr>
      <vt:lpstr>Arial</vt:lpstr>
      <vt:lpstr>Bookman Old Style</vt:lpstr>
      <vt:lpstr>Courier New</vt:lpstr>
      <vt:lpstr>Century</vt:lpstr>
      <vt:lpstr>Microsoft Sans Serif</vt:lpstr>
      <vt:lpstr>Calibri</vt:lpstr>
      <vt:lpstr>Times New Roman</vt:lpstr>
      <vt:lpstr>Century Gothic</vt:lpstr>
      <vt:lpstr>Microsoft YaHei</vt:lpstr>
      <vt:lpstr>Arial Unicode MS</vt:lpstr>
      <vt:lpstr>Helvetica Neue</vt:lpstr>
      <vt:lpstr>Georgia</vt:lpstr>
      <vt:lpstr>Symbol</vt:lpstr>
      <vt:lpstr>Orange Waves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priya patidar</cp:lastModifiedBy>
  <cp:revision>101</cp:revision>
  <dcterms:created xsi:type="dcterms:W3CDTF">2021-10-24T08:35:00Z</dcterms:created>
  <dcterms:modified xsi:type="dcterms:W3CDTF">2022-11-03T06:22:04Z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E7E1CF332AF64975BF718B52C5935236</vt:lpwstr>
  </property>
  <property fmtid="{D5CDD505-2E9C-101B-9397-08002B2CF9AE}" pid="3" name="KSOProductBuildVer">
    <vt:lpwstr>1033-11.2.0.11380</vt:lpwstr>
  </property>
</Properties>
</file>